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Lato" panose="020B0604020202020204" charset="0"/>
      <p:regular r:id="rId15"/>
      <p:bold r:id="rId16"/>
      <p:italic r:id="rId17"/>
      <p:boldItalic r:id="rId18"/>
    </p:embeddedFont>
    <p:embeddedFont>
      <p:font typeface="Montserrat" panose="020B0604020202020204" charset="0"/>
      <p:regular r:id="rId19"/>
      <p:bold r:id="rId20"/>
      <p:italic r:id="rId21"/>
      <p:boldItalic r:id="rId22"/>
    </p:embeddedFont>
    <p:embeddedFont>
      <p:font typeface="Roboto" panose="020B0604020202020204" charset="0"/>
      <p:regular r:id="rId23"/>
      <p:bold r:id="rId24"/>
      <p:italic r:id="rId25"/>
      <p:boldItalic r:id="rId26"/>
    </p:embeddedFont>
    <p:embeddedFont>
      <p:font typeface="Average" panose="020B0604020202020204" charset="0"/>
      <p:regular r:id="rId27"/>
    </p:embeddedFont>
    <p:embeddedFont>
      <p:font typeface="Comic Sans MS" panose="030F0702030302020204" pitchFamily="66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621401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f87997393_0_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f87997393_0_7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6265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f87997393_0_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f87997393_0_7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0645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f87997393_0_10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f87997393_0_10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5210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f87997393_0_8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f87997393_0_8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2770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f96f5393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f96f5393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1384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f96f5393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f96f5393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5161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f87997393_0_15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1f87997393_0_15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2907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f87997393_0_8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1f87997393_0_8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6491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9acba866f7_0_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29acba866f7_0_4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8476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f87997393_0_1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1f87997393_0_1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8447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1f87997393_0_8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1f87997393_0_8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0844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f87997393_0_15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1f87997393_0_15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9800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">
  <p:cSld name="SECTION_HEADER_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1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32" name="Google Shape;132;p1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" name="Google Shape;15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1">
  <p:cSld name="TITLE_AND_BODY_2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4"/>
          <p:cNvSpPr txBox="1">
            <a:spLocks noGrp="1"/>
          </p:cNvSpPr>
          <p:nvPr>
            <p:ph type="title"/>
          </p:nvPr>
        </p:nvSpPr>
        <p:spPr>
          <a:xfrm>
            <a:off x="361071" y="1924852"/>
            <a:ext cx="2304900" cy="17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4" name="Google Shape;154;p14"/>
          <p:cNvSpPr/>
          <p:nvPr/>
        </p:nvSpPr>
        <p:spPr>
          <a:xfrm>
            <a:off x="4564200" y="0"/>
            <a:ext cx="4579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4"/>
          <p:cNvSpPr txBox="1">
            <a:spLocks noGrp="1"/>
          </p:cNvSpPr>
          <p:nvPr>
            <p:ph type="body" idx="1"/>
          </p:nvPr>
        </p:nvSpPr>
        <p:spPr>
          <a:xfrm>
            <a:off x="6451271" y="1924850"/>
            <a:ext cx="2304900" cy="17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14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4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4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4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" name="Google Shape;160;p1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61" name="Google Shape;161;p1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3" name="Google Shape;163;p14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4" name="Google Shape;164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_alt2">
  <p:cSld name="TITLE_AND_BODY_2_1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"/>
          <p:cNvSpPr txBox="1">
            <a:spLocks noGrp="1"/>
          </p:cNvSpPr>
          <p:nvPr>
            <p:ph type="title"/>
          </p:nvPr>
        </p:nvSpPr>
        <p:spPr>
          <a:xfrm>
            <a:off x="702850" y="1708619"/>
            <a:ext cx="33333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7" name="Google Shape;167;p15"/>
          <p:cNvSpPr/>
          <p:nvPr/>
        </p:nvSpPr>
        <p:spPr>
          <a:xfrm>
            <a:off x="0" y="3486600"/>
            <a:ext cx="9144000" cy="165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5">
            <a:hlinkClick r:id="rId2" action="ppaction://hlinksldjump"/>
          </p:cNvPr>
          <p:cNvSpPr/>
          <p:nvPr/>
        </p:nvSpPr>
        <p:spPr>
          <a:xfrm>
            <a:off x="0" y="0"/>
            <a:ext cx="632700" cy="588600"/>
          </a:xfrm>
          <a:prstGeom prst="rect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5">
            <a:hlinkClick r:id="rId2" action="ppaction://hlinksldjump"/>
          </p:cNvPr>
          <p:cNvSpPr/>
          <p:nvPr/>
        </p:nvSpPr>
        <p:spPr>
          <a:xfrm>
            <a:off x="212050" y="221751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5">
            <a:hlinkClick r:id="rId2" action="ppaction://hlinksldjump"/>
          </p:cNvPr>
          <p:cNvSpPr/>
          <p:nvPr/>
        </p:nvSpPr>
        <p:spPr>
          <a:xfrm>
            <a:off x="212050" y="284225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5">
            <a:hlinkClick r:id="rId2" action="ppaction://hlinksldjump"/>
          </p:cNvPr>
          <p:cNvSpPr/>
          <p:nvPr/>
        </p:nvSpPr>
        <p:spPr>
          <a:xfrm>
            <a:off x="212050" y="346699"/>
            <a:ext cx="219600" cy="18900"/>
          </a:xfrm>
          <a:prstGeom prst="rect">
            <a:avLst/>
          </a:prstGeom>
          <a:solidFill>
            <a:srgbClr val="55688B">
              <a:alpha val="35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2" name="Google Shape;172;p1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173" name="Google Shape;173;p1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" name="Google Shape;175;p15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6" name="Google Shape;17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177" name="Google Shape;177;p15"/>
          <p:cNvSpPr txBox="1">
            <a:spLocks noGrp="1"/>
          </p:cNvSpPr>
          <p:nvPr>
            <p:ph type="body" idx="1"/>
          </p:nvPr>
        </p:nvSpPr>
        <p:spPr>
          <a:xfrm>
            <a:off x="702850" y="3625275"/>
            <a:ext cx="3333300" cy="7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1100">
                <a:solidFill>
                  <a:schemeClr val="dk1"/>
                </a:solidFill>
              </a:defRPr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mc:AlternateContent xmlns:mc="http://schemas.openxmlformats.org/markup-compatibility/2006" xmlns:p14="http://schemas.microsoft.com/office/powerpoint/2010/main">
    <mc:Choice Requires="p14">
      <p:transition spd="slow" p14:dur="25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ctrTitle"/>
          </p:nvPr>
        </p:nvSpPr>
        <p:spPr>
          <a:xfrm>
            <a:off x="2498600" y="1613225"/>
            <a:ext cx="7105800" cy="25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93C47D"/>
                </a:solidFill>
              </a:rPr>
              <a:t>Assemblée Générale de l’association sportive </a:t>
            </a:r>
            <a:endParaRPr>
              <a:solidFill>
                <a:srgbClr val="93C47D"/>
              </a:solidFill>
            </a:endParaRPr>
          </a:p>
        </p:txBody>
      </p:sp>
      <p:sp>
        <p:nvSpPr>
          <p:cNvPr id="183" name="Google Shape;183;p16"/>
          <p:cNvSpPr txBox="1">
            <a:spLocks noGrp="1"/>
          </p:cNvSpPr>
          <p:nvPr>
            <p:ph type="subTitle" idx="1"/>
          </p:nvPr>
        </p:nvSpPr>
        <p:spPr>
          <a:xfrm>
            <a:off x="4410525" y="320507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900" dirty="0">
                <a:solidFill>
                  <a:srgbClr val="93C47D"/>
                </a:solidFill>
              </a:rPr>
              <a:t>Octobre </a:t>
            </a:r>
            <a:r>
              <a:rPr lang="fr" sz="1900" dirty="0" smtClean="0">
                <a:solidFill>
                  <a:srgbClr val="93C47D"/>
                </a:solidFill>
              </a:rPr>
              <a:t>2025</a:t>
            </a:r>
            <a:endParaRPr sz="1900" dirty="0">
              <a:solidFill>
                <a:srgbClr val="93C47D"/>
              </a:solidFill>
            </a:endParaRPr>
          </a:p>
        </p:txBody>
      </p:sp>
      <p:pic>
        <p:nvPicPr>
          <p:cNvPr id="184" name="Google Shape;1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2201" y="3967850"/>
            <a:ext cx="938051" cy="132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50475" y="4353500"/>
            <a:ext cx="793525" cy="79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404300"/>
            <a:ext cx="1314128" cy="73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7712" y="4378906"/>
            <a:ext cx="3159977" cy="789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"/>
          <p:cNvSpPr txBox="1">
            <a:spLocks noGrp="1"/>
          </p:cNvSpPr>
          <p:nvPr>
            <p:ph type="title"/>
          </p:nvPr>
        </p:nvSpPr>
        <p:spPr>
          <a:xfrm>
            <a:off x="1297500" y="1132625"/>
            <a:ext cx="7038900" cy="4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Ordre du jour</a:t>
            </a:r>
            <a:endParaRPr/>
          </a:p>
        </p:txBody>
      </p:sp>
      <p:sp>
        <p:nvSpPr>
          <p:cNvPr id="193" name="Google Shape;193;p17"/>
          <p:cNvSpPr txBox="1"/>
          <p:nvPr/>
        </p:nvSpPr>
        <p:spPr>
          <a:xfrm>
            <a:off x="4443275" y="2064600"/>
            <a:ext cx="2506500" cy="20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94" name="Google Shape;194;p17"/>
          <p:cNvSpPr txBox="1"/>
          <p:nvPr/>
        </p:nvSpPr>
        <p:spPr>
          <a:xfrm>
            <a:off x="1297500" y="1401450"/>
            <a:ext cx="3018300" cy="23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4495E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/>
              <a:t> </a:t>
            </a:r>
            <a:endParaRPr sz="10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4495E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dirty="0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  <a:t>1) Bilan de l'année </a:t>
            </a:r>
            <a:r>
              <a:rPr lang="fr" sz="1500" dirty="0" smtClean="0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  <a:t>2024-2025</a:t>
            </a:r>
            <a:endParaRPr sz="1500" dirty="0">
              <a:solidFill>
                <a:schemeClr val="l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dirty="0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  <a:t>2) Présentation des activités pour l'année en cours.</a:t>
            </a:r>
            <a:endParaRPr sz="1500" dirty="0">
              <a:solidFill>
                <a:schemeClr val="l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dirty="0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  <a:t>3) Présentation des projets pour l'année en cours</a:t>
            </a:r>
            <a:endParaRPr sz="1500" dirty="0">
              <a:solidFill>
                <a:schemeClr val="l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dirty="0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  <a:t>4) Renouvellement du bureau</a:t>
            </a:r>
            <a:endParaRPr sz="1500" dirty="0">
              <a:solidFill>
                <a:schemeClr val="l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dirty="0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  <a:t>5) Questions diverses</a:t>
            </a:r>
            <a:endParaRPr sz="1500" dirty="0">
              <a:solidFill>
                <a:schemeClr val="l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/>
              <a:t> </a:t>
            </a:r>
            <a:endParaRPr sz="10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4495E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endParaRPr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5" name="Google Shape;1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8775" y="4041925"/>
            <a:ext cx="3169100" cy="110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Nos objectifs</a:t>
            </a:r>
            <a:endParaRPr/>
          </a:p>
        </p:txBody>
      </p:sp>
      <p:sp>
        <p:nvSpPr>
          <p:cNvPr id="201" name="Google Shape;201;p18"/>
          <p:cNvSpPr txBox="1"/>
          <p:nvPr/>
        </p:nvSpPr>
        <p:spPr>
          <a:xfrm>
            <a:off x="812750" y="2126225"/>
            <a:ext cx="18540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Développer la pratique sportive pour lutter contre la sédentarité</a:t>
            </a:r>
            <a:endParaRPr/>
          </a:p>
        </p:txBody>
      </p:sp>
      <p:sp>
        <p:nvSpPr>
          <p:cNvPr id="202" name="Google Shape;202;p18"/>
          <p:cNvSpPr txBox="1"/>
          <p:nvPr/>
        </p:nvSpPr>
        <p:spPr>
          <a:xfrm>
            <a:off x="812750" y="3320125"/>
            <a:ext cx="18540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Proposer une pratique inclusive</a:t>
            </a:r>
            <a:endParaRPr/>
          </a:p>
        </p:txBody>
      </p:sp>
      <p:sp>
        <p:nvSpPr>
          <p:cNvPr id="203" name="Google Shape;203;p18"/>
          <p:cNvSpPr txBox="1"/>
          <p:nvPr/>
        </p:nvSpPr>
        <p:spPr>
          <a:xfrm>
            <a:off x="812750" y="3763375"/>
            <a:ext cx="1991400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000">
              <a:solidFill>
                <a:srgbClr val="D9D9D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4" name="Google Shape;204;p18"/>
          <p:cNvSpPr txBox="1"/>
          <p:nvPr/>
        </p:nvSpPr>
        <p:spPr>
          <a:xfrm>
            <a:off x="6548585" y="1907325"/>
            <a:ext cx="18540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Augmenter la pratique féminine</a:t>
            </a:r>
            <a:endParaRPr/>
          </a:p>
        </p:txBody>
      </p:sp>
      <p:sp>
        <p:nvSpPr>
          <p:cNvPr id="205" name="Google Shape;205;p18"/>
          <p:cNvSpPr txBox="1"/>
          <p:nvPr/>
        </p:nvSpPr>
        <p:spPr>
          <a:xfrm>
            <a:off x="6463700" y="2140325"/>
            <a:ext cx="1991400" cy="8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000">
              <a:solidFill>
                <a:srgbClr val="D9D9D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6" name="Google Shape;206;p18"/>
          <p:cNvSpPr txBox="1"/>
          <p:nvPr/>
        </p:nvSpPr>
        <p:spPr>
          <a:xfrm>
            <a:off x="6548585" y="3320125"/>
            <a:ext cx="18540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Développer les jeunes officiels</a:t>
            </a:r>
            <a:endParaRPr dirty="0"/>
          </a:p>
        </p:txBody>
      </p:sp>
      <p:sp>
        <p:nvSpPr>
          <p:cNvPr id="207" name="Google Shape;207;p18"/>
          <p:cNvSpPr txBox="1"/>
          <p:nvPr/>
        </p:nvSpPr>
        <p:spPr>
          <a:xfrm>
            <a:off x="6548585" y="3763375"/>
            <a:ext cx="1991400" cy="6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000">
              <a:solidFill>
                <a:srgbClr val="D9D9D9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08" name="Google Shape;208;p18"/>
          <p:cNvCxnSpPr/>
          <p:nvPr/>
        </p:nvCxnSpPr>
        <p:spPr>
          <a:xfrm flipH="1">
            <a:off x="780745" y="1641850"/>
            <a:ext cx="7596300" cy="105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" name="Google Shape;209;p18"/>
          <p:cNvCxnSpPr/>
          <p:nvPr/>
        </p:nvCxnSpPr>
        <p:spPr>
          <a:xfrm flipH="1">
            <a:off x="780842" y="3044098"/>
            <a:ext cx="2275500" cy="10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10" name="Google Shape;210;p18"/>
          <p:cNvCxnSpPr/>
          <p:nvPr/>
        </p:nvCxnSpPr>
        <p:spPr>
          <a:xfrm flipH="1">
            <a:off x="6101542" y="3044098"/>
            <a:ext cx="2275500" cy="10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11" name="Google Shape;211;p18"/>
          <p:cNvCxnSpPr/>
          <p:nvPr/>
        </p:nvCxnSpPr>
        <p:spPr>
          <a:xfrm flipH="1">
            <a:off x="780745" y="4455175"/>
            <a:ext cx="7596300" cy="105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2" name="Google Shape;212;p18"/>
          <p:cNvSpPr/>
          <p:nvPr/>
        </p:nvSpPr>
        <p:spPr>
          <a:xfrm>
            <a:off x="3171573" y="1660783"/>
            <a:ext cx="2787300" cy="2787300"/>
          </a:xfrm>
          <a:prstGeom prst="pie">
            <a:avLst>
              <a:gd name="adj1" fmla="val 10795717"/>
              <a:gd name="adj2" fmla="val 16201261"/>
            </a:avLst>
          </a:prstGeom>
          <a:solidFill>
            <a:srgbClr val="9BC5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8"/>
          <p:cNvSpPr/>
          <p:nvPr/>
        </p:nvSpPr>
        <p:spPr>
          <a:xfrm rot="5400000">
            <a:off x="3171560" y="1660783"/>
            <a:ext cx="2787300" cy="2787300"/>
          </a:xfrm>
          <a:prstGeom prst="pie">
            <a:avLst>
              <a:gd name="adj1" fmla="val 10795717"/>
              <a:gd name="adj2" fmla="val 16201261"/>
            </a:avLst>
          </a:prstGeom>
          <a:solidFill>
            <a:srgbClr val="0D47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8"/>
          <p:cNvSpPr/>
          <p:nvPr/>
        </p:nvSpPr>
        <p:spPr>
          <a:xfrm rot="10800000">
            <a:off x="3171560" y="1660768"/>
            <a:ext cx="2787300" cy="2787300"/>
          </a:xfrm>
          <a:prstGeom prst="pie">
            <a:avLst>
              <a:gd name="adj1" fmla="val 10795717"/>
              <a:gd name="adj2" fmla="val 16201261"/>
            </a:avLst>
          </a:prstGeom>
          <a:solidFill>
            <a:srgbClr val="1976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8"/>
          <p:cNvSpPr/>
          <p:nvPr/>
        </p:nvSpPr>
        <p:spPr>
          <a:xfrm rot="-5400000">
            <a:off x="3171573" y="1660768"/>
            <a:ext cx="2787300" cy="2787300"/>
          </a:xfrm>
          <a:prstGeom prst="pie">
            <a:avLst>
              <a:gd name="adj1" fmla="val 10795717"/>
              <a:gd name="adj2" fmla="val 16201261"/>
            </a:avLst>
          </a:prstGeom>
          <a:solidFill>
            <a:srgbClr val="2196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6" name="Google Shape;216;p18"/>
          <p:cNvGrpSpPr/>
          <p:nvPr/>
        </p:nvGrpSpPr>
        <p:grpSpPr>
          <a:xfrm>
            <a:off x="3078687" y="2700858"/>
            <a:ext cx="737729" cy="737729"/>
            <a:chOff x="2920647" y="2157958"/>
            <a:chExt cx="827700" cy="827700"/>
          </a:xfrm>
        </p:grpSpPr>
        <p:sp>
          <p:nvSpPr>
            <p:cNvPr id="217" name="Google Shape;217;p18"/>
            <p:cNvSpPr/>
            <p:nvPr/>
          </p:nvSpPr>
          <p:spPr>
            <a:xfrm rot="2368348">
              <a:off x="3040494" y="2277805"/>
              <a:ext cx="588007" cy="588007"/>
            </a:xfrm>
            <a:prstGeom prst="pie">
              <a:avLst>
                <a:gd name="adj1" fmla="val 18953478"/>
                <a:gd name="adj2" fmla="val 8381030"/>
              </a:avLst>
            </a:prstGeom>
            <a:solidFill>
              <a:srgbClr val="9BC5E9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8"/>
            <p:cNvSpPr/>
            <p:nvPr/>
          </p:nvSpPr>
          <p:spPr>
            <a:xfrm rot="248723">
              <a:off x="3023158" y="2234335"/>
              <a:ext cx="655715" cy="655993"/>
            </a:xfrm>
            <a:prstGeom prst="chord">
              <a:avLst>
                <a:gd name="adj1" fmla="val 2500565"/>
                <a:gd name="adj2" fmla="val 1811979"/>
              </a:avLst>
            </a:prstGeom>
            <a:solidFill>
              <a:srgbClr val="9BC5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19;p18"/>
          <p:cNvSpPr txBox="1"/>
          <p:nvPr/>
        </p:nvSpPr>
        <p:spPr>
          <a:xfrm>
            <a:off x="3199194" y="2882857"/>
            <a:ext cx="507900" cy="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20" name="Google Shape;220;p18"/>
          <p:cNvGrpSpPr/>
          <p:nvPr/>
        </p:nvGrpSpPr>
        <p:grpSpPr>
          <a:xfrm rot="-5400000">
            <a:off x="4225338" y="3802929"/>
            <a:ext cx="737729" cy="737729"/>
            <a:chOff x="2920647" y="2157958"/>
            <a:chExt cx="827700" cy="827700"/>
          </a:xfrm>
        </p:grpSpPr>
        <p:sp>
          <p:nvSpPr>
            <p:cNvPr id="221" name="Google Shape;221;p18"/>
            <p:cNvSpPr/>
            <p:nvPr/>
          </p:nvSpPr>
          <p:spPr>
            <a:xfrm rot="2368348">
              <a:off x="3040494" y="2277805"/>
              <a:ext cx="588007" cy="588007"/>
            </a:xfrm>
            <a:prstGeom prst="pie">
              <a:avLst>
                <a:gd name="adj1" fmla="val 18953478"/>
                <a:gd name="adj2" fmla="val 8381030"/>
              </a:avLst>
            </a:prstGeom>
            <a:solidFill>
              <a:srgbClr val="2196F3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8"/>
            <p:cNvSpPr/>
            <p:nvPr/>
          </p:nvSpPr>
          <p:spPr>
            <a:xfrm rot="248723">
              <a:off x="3023158" y="2234335"/>
              <a:ext cx="655715" cy="655993"/>
            </a:xfrm>
            <a:prstGeom prst="chord">
              <a:avLst>
                <a:gd name="adj1" fmla="val 2500565"/>
                <a:gd name="adj2" fmla="val 1811979"/>
              </a:avLst>
            </a:prstGeom>
            <a:solidFill>
              <a:srgbClr val="2196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3" name="Google Shape;223;p18"/>
          <p:cNvSpPr txBox="1"/>
          <p:nvPr/>
        </p:nvSpPr>
        <p:spPr>
          <a:xfrm>
            <a:off x="4320431" y="3970948"/>
            <a:ext cx="507900" cy="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24" name="Google Shape;224;p18"/>
          <p:cNvGrpSpPr/>
          <p:nvPr/>
        </p:nvGrpSpPr>
        <p:grpSpPr>
          <a:xfrm>
            <a:off x="5313093" y="2700655"/>
            <a:ext cx="737804" cy="737804"/>
            <a:chOff x="5428888" y="2158023"/>
            <a:chExt cx="828900" cy="828900"/>
          </a:xfrm>
        </p:grpSpPr>
        <p:sp>
          <p:nvSpPr>
            <p:cNvPr id="225" name="Google Shape;225;p18"/>
            <p:cNvSpPr/>
            <p:nvPr/>
          </p:nvSpPr>
          <p:spPr>
            <a:xfrm rot="-8431175">
              <a:off x="5548912" y="2278047"/>
              <a:ext cx="588851" cy="588851"/>
            </a:xfrm>
            <a:prstGeom prst="pie">
              <a:avLst>
                <a:gd name="adj1" fmla="val 19686997"/>
                <a:gd name="adj2" fmla="val 7771013"/>
              </a:avLst>
            </a:prstGeom>
            <a:solidFill>
              <a:srgbClr val="1976D2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8"/>
            <p:cNvSpPr/>
            <p:nvPr/>
          </p:nvSpPr>
          <p:spPr>
            <a:xfrm rot="-10551618">
              <a:off x="5498383" y="2253584"/>
              <a:ext cx="656613" cy="656891"/>
            </a:xfrm>
            <a:prstGeom prst="chord">
              <a:avLst>
                <a:gd name="adj1" fmla="val 2500565"/>
                <a:gd name="adj2" fmla="val 1811979"/>
              </a:avLst>
            </a:prstGeom>
            <a:solidFill>
              <a:srgbClr val="1976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7" name="Google Shape;227;p18"/>
          <p:cNvSpPr txBox="1"/>
          <p:nvPr/>
        </p:nvSpPr>
        <p:spPr>
          <a:xfrm>
            <a:off x="5404083" y="2882857"/>
            <a:ext cx="507900" cy="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28" name="Google Shape;228;p18"/>
          <p:cNvGrpSpPr/>
          <p:nvPr/>
        </p:nvGrpSpPr>
        <p:grpSpPr>
          <a:xfrm rot="5400000">
            <a:off x="4193370" y="1569752"/>
            <a:ext cx="737729" cy="737729"/>
            <a:chOff x="2920647" y="2157958"/>
            <a:chExt cx="827700" cy="827700"/>
          </a:xfrm>
        </p:grpSpPr>
        <p:sp>
          <p:nvSpPr>
            <p:cNvPr id="229" name="Google Shape;229;p18"/>
            <p:cNvSpPr/>
            <p:nvPr/>
          </p:nvSpPr>
          <p:spPr>
            <a:xfrm rot="2368348">
              <a:off x="3040494" y="2277805"/>
              <a:ext cx="588007" cy="588007"/>
            </a:xfrm>
            <a:prstGeom prst="pie">
              <a:avLst>
                <a:gd name="adj1" fmla="val 18953478"/>
                <a:gd name="adj2" fmla="val 8381030"/>
              </a:avLst>
            </a:prstGeom>
            <a:solidFill>
              <a:srgbClr val="0D47A1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8"/>
            <p:cNvSpPr/>
            <p:nvPr/>
          </p:nvSpPr>
          <p:spPr>
            <a:xfrm rot="248723">
              <a:off x="3023158" y="2234335"/>
              <a:ext cx="655715" cy="655993"/>
            </a:xfrm>
            <a:prstGeom prst="chord">
              <a:avLst>
                <a:gd name="adj1" fmla="val 2500565"/>
                <a:gd name="adj2" fmla="val 1811979"/>
              </a:avLst>
            </a:prstGeom>
            <a:solidFill>
              <a:srgbClr val="0D4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1" name="Google Shape;231;p18"/>
          <p:cNvSpPr txBox="1"/>
          <p:nvPr/>
        </p:nvSpPr>
        <p:spPr>
          <a:xfrm>
            <a:off x="4320431" y="1765093"/>
            <a:ext cx="507900" cy="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04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" name="Google Shape;232;p18"/>
          <p:cNvSpPr/>
          <p:nvPr/>
        </p:nvSpPr>
        <p:spPr>
          <a:xfrm>
            <a:off x="3753714" y="2242913"/>
            <a:ext cx="1623000" cy="1623000"/>
          </a:xfrm>
          <a:prstGeom prst="ellipse">
            <a:avLst/>
          </a:prstGeom>
          <a:solidFill>
            <a:srgbClr val="1B21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355" y="4469658"/>
            <a:ext cx="1187707" cy="668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"/>
          <p:cNvSpPr txBox="1">
            <a:spLocks noGrp="1"/>
          </p:cNvSpPr>
          <p:nvPr>
            <p:ph type="title"/>
          </p:nvPr>
        </p:nvSpPr>
        <p:spPr>
          <a:xfrm>
            <a:off x="1297500" y="842025"/>
            <a:ext cx="5609700" cy="59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APSA</a:t>
            </a:r>
            <a:endParaRPr/>
          </a:p>
        </p:txBody>
      </p:sp>
      <p:sp>
        <p:nvSpPr>
          <p:cNvPr id="239" name="Google Shape;239;p19"/>
          <p:cNvSpPr txBox="1">
            <a:spLocks noGrp="1"/>
          </p:cNvSpPr>
          <p:nvPr>
            <p:ph type="subTitle" idx="4294967295"/>
          </p:nvPr>
        </p:nvSpPr>
        <p:spPr>
          <a:xfrm>
            <a:off x="1297500" y="472775"/>
            <a:ext cx="3511200" cy="3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40" name="Google Shape;240;p19"/>
          <p:cNvSpPr txBox="1">
            <a:spLocks noGrp="1"/>
          </p:cNvSpPr>
          <p:nvPr>
            <p:ph type="body" idx="1"/>
          </p:nvPr>
        </p:nvSpPr>
        <p:spPr>
          <a:xfrm>
            <a:off x="1230400" y="1373763"/>
            <a:ext cx="5609700" cy="12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grpSp>
        <p:nvGrpSpPr>
          <p:cNvPr id="241" name="Google Shape;241;p19"/>
          <p:cNvGrpSpPr/>
          <p:nvPr/>
        </p:nvGrpSpPr>
        <p:grpSpPr>
          <a:xfrm>
            <a:off x="1022825" y="1373775"/>
            <a:ext cx="1018200" cy="1018200"/>
            <a:chOff x="1359550" y="3154500"/>
            <a:chExt cx="1018200" cy="1018200"/>
          </a:xfrm>
        </p:grpSpPr>
        <p:sp>
          <p:nvSpPr>
            <p:cNvPr id="242" name="Google Shape;242;p19"/>
            <p:cNvSpPr/>
            <p:nvPr/>
          </p:nvSpPr>
          <p:spPr>
            <a:xfrm>
              <a:off x="1359550" y="3154500"/>
              <a:ext cx="1018200" cy="1018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9"/>
            <p:cNvSpPr/>
            <p:nvPr/>
          </p:nvSpPr>
          <p:spPr>
            <a:xfrm>
              <a:off x="1409800" y="3204750"/>
              <a:ext cx="917700" cy="9177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9"/>
            <p:cNvSpPr/>
            <p:nvPr/>
          </p:nvSpPr>
          <p:spPr>
            <a:xfrm>
              <a:off x="1409800" y="3204750"/>
              <a:ext cx="917700" cy="917700"/>
            </a:xfrm>
            <a:prstGeom prst="pie">
              <a:avLst>
                <a:gd name="adj1" fmla="val 0"/>
                <a:gd name="adj2" fmla="val 16200000"/>
              </a:avLst>
            </a:prstGeom>
            <a:gradFill>
              <a:gsLst>
                <a:gs pos="0">
                  <a:srgbClr val="A8B8DF"/>
                </a:gs>
                <a:gs pos="100000">
                  <a:srgbClr val="516DB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9"/>
            <p:cNvSpPr/>
            <p:nvPr/>
          </p:nvSpPr>
          <p:spPr>
            <a:xfrm>
              <a:off x="1540600" y="3335550"/>
              <a:ext cx="656100" cy="656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6" name="Google Shape;246;p19"/>
          <p:cNvSpPr txBox="1"/>
          <p:nvPr/>
        </p:nvSpPr>
        <p:spPr>
          <a:xfrm>
            <a:off x="952450" y="2465075"/>
            <a:ext cx="11592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Judo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7" name="Google Shape;247;p19"/>
          <p:cNvSpPr txBox="1"/>
          <p:nvPr/>
        </p:nvSpPr>
        <p:spPr>
          <a:xfrm>
            <a:off x="1297492" y="1727295"/>
            <a:ext cx="4623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01</a:t>
            </a:r>
            <a:endParaRPr sz="1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8" name="Google Shape;248;p19"/>
          <p:cNvSpPr/>
          <p:nvPr/>
        </p:nvSpPr>
        <p:spPr>
          <a:xfrm>
            <a:off x="2870700" y="1373775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9"/>
          <p:cNvSpPr/>
          <p:nvPr/>
        </p:nvSpPr>
        <p:spPr>
          <a:xfrm>
            <a:off x="2920950" y="1424025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9"/>
          <p:cNvSpPr/>
          <p:nvPr/>
        </p:nvSpPr>
        <p:spPr>
          <a:xfrm>
            <a:off x="2920950" y="1424025"/>
            <a:ext cx="917700" cy="917700"/>
          </a:xfrm>
          <a:prstGeom prst="pie">
            <a:avLst>
              <a:gd name="adj1" fmla="val 19410436"/>
              <a:gd name="adj2" fmla="val 16200000"/>
            </a:avLst>
          </a:prstGeom>
          <a:gradFill>
            <a:gsLst>
              <a:gs pos="0">
                <a:srgbClr val="A8B8DF"/>
              </a:gs>
              <a:gs pos="100000">
                <a:srgbClr val="516DB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9"/>
          <p:cNvSpPr/>
          <p:nvPr/>
        </p:nvSpPr>
        <p:spPr>
          <a:xfrm>
            <a:off x="3051750" y="1554825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9"/>
          <p:cNvSpPr txBox="1"/>
          <p:nvPr/>
        </p:nvSpPr>
        <p:spPr>
          <a:xfrm>
            <a:off x="2801913" y="2465075"/>
            <a:ext cx="11592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Football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3" name="Google Shape;253;p19"/>
          <p:cNvSpPr txBox="1"/>
          <p:nvPr/>
        </p:nvSpPr>
        <p:spPr>
          <a:xfrm>
            <a:off x="3147004" y="1727295"/>
            <a:ext cx="4623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02</a:t>
            </a:r>
            <a:endParaRPr sz="1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4" name="Google Shape;254;p19"/>
          <p:cNvSpPr/>
          <p:nvPr/>
        </p:nvSpPr>
        <p:spPr>
          <a:xfrm>
            <a:off x="4721526" y="1373775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9"/>
          <p:cNvSpPr/>
          <p:nvPr/>
        </p:nvSpPr>
        <p:spPr>
          <a:xfrm>
            <a:off x="4771776" y="1424025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9"/>
          <p:cNvSpPr/>
          <p:nvPr/>
        </p:nvSpPr>
        <p:spPr>
          <a:xfrm>
            <a:off x="4771776" y="1424025"/>
            <a:ext cx="917700" cy="917700"/>
          </a:xfrm>
          <a:prstGeom prst="pie">
            <a:avLst>
              <a:gd name="adj1" fmla="val 7181818"/>
              <a:gd name="adj2" fmla="val 16200000"/>
            </a:avLst>
          </a:prstGeom>
          <a:gradFill>
            <a:gsLst>
              <a:gs pos="0">
                <a:srgbClr val="A8B8DF"/>
              </a:gs>
              <a:gs pos="100000">
                <a:srgbClr val="516DB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9"/>
          <p:cNvSpPr/>
          <p:nvPr/>
        </p:nvSpPr>
        <p:spPr>
          <a:xfrm>
            <a:off x="4902576" y="1554825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9"/>
          <p:cNvSpPr txBox="1"/>
          <p:nvPr/>
        </p:nvSpPr>
        <p:spPr>
          <a:xfrm>
            <a:off x="4655175" y="2465075"/>
            <a:ext cx="11592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Danse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9" name="Google Shape;259;p19"/>
          <p:cNvSpPr txBox="1"/>
          <p:nvPr/>
        </p:nvSpPr>
        <p:spPr>
          <a:xfrm>
            <a:off x="5005524" y="1727295"/>
            <a:ext cx="4623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03</a:t>
            </a:r>
            <a:endParaRPr sz="1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0" name="Google Shape;260;p19"/>
          <p:cNvSpPr/>
          <p:nvPr/>
        </p:nvSpPr>
        <p:spPr>
          <a:xfrm>
            <a:off x="6570484" y="1373775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9"/>
          <p:cNvSpPr/>
          <p:nvPr/>
        </p:nvSpPr>
        <p:spPr>
          <a:xfrm>
            <a:off x="6620734" y="1424025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9"/>
          <p:cNvSpPr/>
          <p:nvPr/>
        </p:nvSpPr>
        <p:spPr>
          <a:xfrm>
            <a:off x="6620734" y="1424025"/>
            <a:ext cx="917700" cy="917700"/>
          </a:xfrm>
          <a:prstGeom prst="pie">
            <a:avLst>
              <a:gd name="adj1" fmla="val 11912349"/>
              <a:gd name="adj2" fmla="val 16200000"/>
            </a:avLst>
          </a:prstGeom>
          <a:gradFill>
            <a:gsLst>
              <a:gs pos="0">
                <a:srgbClr val="A8B8DF"/>
              </a:gs>
              <a:gs pos="100000">
                <a:srgbClr val="516DB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9"/>
          <p:cNvSpPr/>
          <p:nvPr/>
        </p:nvSpPr>
        <p:spPr>
          <a:xfrm>
            <a:off x="6751534" y="1554825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9"/>
          <p:cNvSpPr txBox="1"/>
          <p:nvPr/>
        </p:nvSpPr>
        <p:spPr>
          <a:xfrm>
            <a:off x="6503375" y="2465075"/>
            <a:ext cx="11592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Tennis de table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5" name="Google Shape;265;p19"/>
          <p:cNvSpPr txBox="1"/>
          <p:nvPr/>
        </p:nvSpPr>
        <p:spPr>
          <a:xfrm>
            <a:off x="6848467" y="1727295"/>
            <a:ext cx="4623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04</a:t>
            </a:r>
            <a:endParaRPr sz="1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66" name="Google Shape;266;p19"/>
          <p:cNvGrpSpPr/>
          <p:nvPr/>
        </p:nvGrpSpPr>
        <p:grpSpPr>
          <a:xfrm>
            <a:off x="1093200" y="3314225"/>
            <a:ext cx="1018200" cy="1018200"/>
            <a:chOff x="1359550" y="3154500"/>
            <a:chExt cx="1018200" cy="1018200"/>
          </a:xfrm>
        </p:grpSpPr>
        <p:sp>
          <p:nvSpPr>
            <p:cNvPr id="267" name="Google Shape;267;p19"/>
            <p:cNvSpPr/>
            <p:nvPr/>
          </p:nvSpPr>
          <p:spPr>
            <a:xfrm>
              <a:off x="1359550" y="3154500"/>
              <a:ext cx="1018200" cy="1018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9"/>
            <p:cNvSpPr/>
            <p:nvPr/>
          </p:nvSpPr>
          <p:spPr>
            <a:xfrm>
              <a:off x="1409800" y="3204750"/>
              <a:ext cx="917700" cy="9177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9"/>
            <p:cNvSpPr/>
            <p:nvPr/>
          </p:nvSpPr>
          <p:spPr>
            <a:xfrm>
              <a:off x="1409800" y="3204750"/>
              <a:ext cx="917700" cy="917700"/>
            </a:xfrm>
            <a:prstGeom prst="pie">
              <a:avLst>
                <a:gd name="adj1" fmla="val 0"/>
                <a:gd name="adj2" fmla="val 16200000"/>
              </a:avLst>
            </a:prstGeom>
            <a:gradFill>
              <a:gsLst>
                <a:gs pos="0">
                  <a:srgbClr val="A8B8DF"/>
                </a:gs>
                <a:gs pos="100000">
                  <a:srgbClr val="516DB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9"/>
            <p:cNvSpPr/>
            <p:nvPr/>
          </p:nvSpPr>
          <p:spPr>
            <a:xfrm>
              <a:off x="1540600" y="3335550"/>
              <a:ext cx="656100" cy="656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1" name="Google Shape;271;p19"/>
          <p:cNvSpPr txBox="1"/>
          <p:nvPr/>
        </p:nvSpPr>
        <p:spPr>
          <a:xfrm>
            <a:off x="1022825" y="4405525"/>
            <a:ext cx="11592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Basket Ball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2" name="Google Shape;272;p19"/>
          <p:cNvSpPr txBox="1"/>
          <p:nvPr/>
        </p:nvSpPr>
        <p:spPr>
          <a:xfrm>
            <a:off x="1367867" y="3667745"/>
            <a:ext cx="4623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05</a:t>
            </a:r>
            <a:endParaRPr sz="1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3" name="Google Shape;273;p19"/>
          <p:cNvSpPr/>
          <p:nvPr/>
        </p:nvSpPr>
        <p:spPr>
          <a:xfrm>
            <a:off x="2941075" y="3314225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9"/>
          <p:cNvSpPr/>
          <p:nvPr/>
        </p:nvSpPr>
        <p:spPr>
          <a:xfrm>
            <a:off x="2991325" y="3364475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9"/>
          <p:cNvSpPr/>
          <p:nvPr/>
        </p:nvSpPr>
        <p:spPr>
          <a:xfrm>
            <a:off x="2991325" y="3364475"/>
            <a:ext cx="917700" cy="917700"/>
          </a:xfrm>
          <a:prstGeom prst="pie">
            <a:avLst>
              <a:gd name="adj1" fmla="val 19410436"/>
              <a:gd name="adj2" fmla="val 16200000"/>
            </a:avLst>
          </a:prstGeom>
          <a:gradFill>
            <a:gsLst>
              <a:gs pos="0">
                <a:srgbClr val="A8B8DF"/>
              </a:gs>
              <a:gs pos="100000">
                <a:srgbClr val="516DB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9"/>
          <p:cNvSpPr/>
          <p:nvPr/>
        </p:nvSpPr>
        <p:spPr>
          <a:xfrm>
            <a:off x="3122125" y="3495275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9"/>
          <p:cNvSpPr txBox="1"/>
          <p:nvPr/>
        </p:nvSpPr>
        <p:spPr>
          <a:xfrm>
            <a:off x="2872288" y="4405525"/>
            <a:ext cx="11592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Cross country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8" name="Google Shape;278;p19"/>
          <p:cNvSpPr txBox="1"/>
          <p:nvPr/>
        </p:nvSpPr>
        <p:spPr>
          <a:xfrm>
            <a:off x="3217379" y="3667745"/>
            <a:ext cx="4623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06</a:t>
            </a:r>
            <a:endParaRPr sz="1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79" name="Google Shape;27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8833" y="2974375"/>
            <a:ext cx="2825165" cy="2118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0"/>
          <p:cNvSpPr txBox="1">
            <a:spLocks noGrp="1"/>
          </p:cNvSpPr>
          <p:nvPr>
            <p:ph type="subTitle" idx="4294967295"/>
          </p:nvPr>
        </p:nvSpPr>
        <p:spPr>
          <a:xfrm>
            <a:off x="1297500" y="472775"/>
            <a:ext cx="3511200" cy="3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85" name="Google Shape;285;p20"/>
          <p:cNvSpPr txBox="1">
            <a:spLocks noGrp="1"/>
          </p:cNvSpPr>
          <p:nvPr>
            <p:ph type="title"/>
          </p:nvPr>
        </p:nvSpPr>
        <p:spPr>
          <a:xfrm>
            <a:off x="1297500" y="842025"/>
            <a:ext cx="5609700" cy="59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Bilan chiffré</a:t>
            </a:r>
            <a:endParaRPr/>
          </a:p>
        </p:txBody>
      </p:sp>
      <p:sp>
        <p:nvSpPr>
          <p:cNvPr id="286" name="Google Shape;286;p20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5609700" cy="12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rgbClr val="FFFFFF"/>
              </a:solidFill>
            </a:endParaRPr>
          </a:p>
        </p:txBody>
      </p:sp>
      <p:grpSp>
        <p:nvGrpSpPr>
          <p:cNvPr id="287" name="Google Shape;287;p20"/>
          <p:cNvGrpSpPr/>
          <p:nvPr/>
        </p:nvGrpSpPr>
        <p:grpSpPr>
          <a:xfrm>
            <a:off x="1359550" y="3154500"/>
            <a:ext cx="1018200" cy="1018200"/>
            <a:chOff x="1359550" y="3154500"/>
            <a:chExt cx="1018200" cy="1018200"/>
          </a:xfrm>
        </p:grpSpPr>
        <p:sp>
          <p:nvSpPr>
            <p:cNvPr id="288" name="Google Shape;288;p20"/>
            <p:cNvSpPr/>
            <p:nvPr/>
          </p:nvSpPr>
          <p:spPr>
            <a:xfrm>
              <a:off x="1359550" y="3154500"/>
              <a:ext cx="1018200" cy="1018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289" name="Google Shape;289;p20"/>
            <p:cNvSpPr/>
            <p:nvPr/>
          </p:nvSpPr>
          <p:spPr>
            <a:xfrm>
              <a:off x="1409800" y="3204750"/>
              <a:ext cx="917700" cy="9177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290" name="Google Shape;290;p20"/>
            <p:cNvSpPr/>
            <p:nvPr/>
          </p:nvSpPr>
          <p:spPr>
            <a:xfrm>
              <a:off x="1409800" y="3204750"/>
              <a:ext cx="917700" cy="917700"/>
            </a:xfrm>
            <a:prstGeom prst="pie">
              <a:avLst>
                <a:gd name="adj1" fmla="val 0"/>
                <a:gd name="adj2" fmla="val 16200000"/>
              </a:avLst>
            </a:prstGeom>
            <a:gradFill>
              <a:gsLst>
                <a:gs pos="0">
                  <a:srgbClr val="A8B8DF"/>
                </a:gs>
                <a:gs pos="100000">
                  <a:srgbClr val="516DB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291" name="Google Shape;291;p20"/>
            <p:cNvSpPr/>
            <p:nvPr/>
          </p:nvSpPr>
          <p:spPr>
            <a:xfrm>
              <a:off x="1540600" y="3335550"/>
              <a:ext cx="656100" cy="656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</p:grpSp>
      <p:sp>
        <p:nvSpPr>
          <p:cNvPr id="292" name="Google Shape;292;p20"/>
          <p:cNvSpPr txBox="1"/>
          <p:nvPr/>
        </p:nvSpPr>
        <p:spPr>
          <a:xfrm>
            <a:off x="1634217" y="3508020"/>
            <a:ext cx="4623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 dirty="0" smtClean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90 (+9)</a:t>
            </a:r>
            <a:endParaRPr sz="1000"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3" name="Google Shape;293;p20"/>
          <p:cNvSpPr/>
          <p:nvPr/>
        </p:nvSpPr>
        <p:spPr>
          <a:xfrm>
            <a:off x="3207425" y="3154500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0"/>
          <p:cNvSpPr/>
          <p:nvPr/>
        </p:nvSpPr>
        <p:spPr>
          <a:xfrm>
            <a:off x="3257675" y="3204750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0"/>
          <p:cNvSpPr/>
          <p:nvPr/>
        </p:nvSpPr>
        <p:spPr>
          <a:xfrm>
            <a:off x="3388475" y="3335550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0"/>
          <p:cNvSpPr txBox="1"/>
          <p:nvPr/>
        </p:nvSpPr>
        <p:spPr>
          <a:xfrm>
            <a:off x="2924800" y="3503250"/>
            <a:ext cx="14775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 dirty="0" smtClean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39%(+</a:t>
            </a:r>
            <a:r>
              <a:rPr lang="fr" sz="10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r>
              <a:rPr lang="fr" sz="1000" b="1" dirty="0" smtClean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)</a:t>
            </a:r>
            <a:endParaRPr sz="1000"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7" name="Google Shape;297;p20"/>
          <p:cNvSpPr/>
          <p:nvPr/>
        </p:nvSpPr>
        <p:spPr>
          <a:xfrm>
            <a:off x="5058251" y="3154500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0"/>
          <p:cNvSpPr/>
          <p:nvPr/>
        </p:nvSpPr>
        <p:spPr>
          <a:xfrm>
            <a:off x="5108501" y="3204750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0"/>
          <p:cNvSpPr/>
          <p:nvPr/>
        </p:nvSpPr>
        <p:spPr>
          <a:xfrm>
            <a:off x="5108501" y="3204750"/>
            <a:ext cx="917700" cy="917700"/>
          </a:xfrm>
          <a:prstGeom prst="pie">
            <a:avLst>
              <a:gd name="adj1" fmla="val 7181818"/>
              <a:gd name="adj2" fmla="val 16200000"/>
            </a:avLst>
          </a:prstGeom>
          <a:gradFill>
            <a:gsLst>
              <a:gs pos="0">
                <a:srgbClr val="A8B8DF"/>
              </a:gs>
              <a:gs pos="100000">
                <a:srgbClr val="516DB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0"/>
          <p:cNvSpPr/>
          <p:nvPr/>
        </p:nvSpPr>
        <p:spPr>
          <a:xfrm>
            <a:off x="5239301" y="3335550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0"/>
          <p:cNvSpPr txBox="1"/>
          <p:nvPr/>
        </p:nvSpPr>
        <p:spPr>
          <a:xfrm>
            <a:off x="5239300" y="3508020"/>
            <a:ext cx="656101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 dirty="0" smtClean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56 %(-8)</a:t>
            </a:r>
            <a:endParaRPr sz="1000"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2" name="Google Shape;302;p20"/>
          <p:cNvSpPr/>
          <p:nvPr/>
        </p:nvSpPr>
        <p:spPr>
          <a:xfrm>
            <a:off x="6907209" y="3154500"/>
            <a:ext cx="1018200" cy="101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0"/>
          <p:cNvSpPr/>
          <p:nvPr/>
        </p:nvSpPr>
        <p:spPr>
          <a:xfrm>
            <a:off x="6957459" y="3204750"/>
            <a:ext cx="917700" cy="9177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0"/>
          <p:cNvSpPr/>
          <p:nvPr/>
        </p:nvSpPr>
        <p:spPr>
          <a:xfrm>
            <a:off x="6957459" y="3204750"/>
            <a:ext cx="917700" cy="917700"/>
          </a:xfrm>
          <a:prstGeom prst="pie">
            <a:avLst>
              <a:gd name="adj1" fmla="val 11912349"/>
              <a:gd name="adj2" fmla="val 16200000"/>
            </a:avLst>
          </a:prstGeom>
          <a:gradFill>
            <a:gsLst>
              <a:gs pos="0">
                <a:srgbClr val="A8B8DF"/>
              </a:gs>
              <a:gs pos="100000">
                <a:srgbClr val="516DB4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0"/>
          <p:cNvSpPr/>
          <p:nvPr/>
        </p:nvSpPr>
        <p:spPr>
          <a:xfrm>
            <a:off x="7088259" y="3335550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0"/>
          <p:cNvSpPr txBox="1"/>
          <p:nvPr/>
        </p:nvSpPr>
        <p:spPr>
          <a:xfrm>
            <a:off x="7017458" y="3508020"/>
            <a:ext cx="857701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 dirty="0" smtClean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44 %(+12)</a:t>
            </a:r>
            <a:endParaRPr sz="1000"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7" name="Google Shape;307;p20"/>
          <p:cNvSpPr txBox="1"/>
          <p:nvPr/>
        </p:nvSpPr>
        <p:spPr>
          <a:xfrm>
            <a:off x="1028800" y="4245800"/>
            <a:ext cx="16797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nombre de licenciés.</a:t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8" name="Google Shape;308;p20"/>
          <p:cNvSpPr txBox="1"/>
          <p:nvPr/>
        </p:nvSpPr>
        <p:spPr>
          <a:xfrm>
            <a:off x="2950929" y="4245800"/>
            <a:ext cx="15312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des  élèves du collège</a:t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9" name="Google Shape;309;p20"/>
          <p:cNvSpPr txBox="1"/>
          <p:nvPr/>
        </p:nvSpPr>
        <p:spPr>
          <a:xfrm>
            <a:off x="4828600" y="4245800"/>
            <a:ext cx="14775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sont des garçons</a:t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0" name="Google Shape;310;p20"/>
          <p:cNvSpPr txBox="1"/>
          <p:nvPr/>
        </p:nvSpPr>
        <p:spPr>
          <a:xfrm>
            <a:off x="6652575" y="4245800"/>
            <a:ext cx="16797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         sont des filles</a:t>
            </a:r>
            <a:endParaRPr sz="1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11" name="Google Shape;3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5379" y="0"/>
            <a:ext cx="2088624" cy="1174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88" y="1551892"/>
            <a:ext cx="1630041" cy="1222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01" y="1588290"/>
            <a:ext cx="1779634" cy="118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0"/>
          <p:cNvSpPr txBox="1">
            <a:spLocks noGrp="1"/>
          </p:cNvSpPr>
          <p:nvPr>
            <p:ph type="subTitle" idx="4294967295"/>
          </p:nvPr>
        </p:nvSpPr>
        <p:spPr>
          <a:xfrm>
            <a:off x="1297500" y="472775"/>
            <a:ext cx="3511200" cy="3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85" name="Google Shape;285;p20"/>
          <p:cNvSpPr txBox="1">
            <a:spLocks noGrp="1"/>
          </p:cNvSpPr>
          <p:nvPr>
            <p:ph type="title"/>
          </p:nvPr>
        </p:nvSpPr>
        <p:spPr>
          <a:xfrm>
            <a:off x="1251451" y="243389"/>
            <a:ext cx="5609700" cy="59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dirty="0"/>
              <a:t>Bilan </a:t>
            </a:r>
            <a:r>
              <a:rPr lang="fr" dirty="0" smtClean="0"/>
              <a:t>chiffré UNSS</a:t>
            </a:r>
            <a:endParaRPr dirty="0"/>
          </a:p>
        </p:txBody>
      </p:sp>
      <p:sp>
        <p:nvSpPr>
          <p:cNvPr id="286" name="Google Shape;286;p20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5609700" cy="12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295" name="Google Shape;295;p20"/>
          <p:cNvSpPr/>
          <p:nvPr/>
        </p:nvSpPr>
        <p:spPr>
          <a:xfrm>
            <a:off x="3388475" y="3335550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0"/>
          <p:cNvSpPr/>
          <p:nvPr/>
        </p:nvSpPr>
        <p:spPr>
          <a:xfrm>
            <a:off x="7088259" y="3335550"/>
            <a:ext cx="656100" cy="656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0"/>
          <p:cNvSpPr txBox="1"/>
          <p:nvPr/>
        </p:nvSpPr>
        <p:spPr>
          <a:xfrm>
            <a:off x="4828600" y="4245800"/>
            <a:ext cx="14775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1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11" name="Google Shape;3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9659" y="0"/>
            <a:ext cx="1664343" cy="835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7780"/>
            <a:ext cx="9143999" cy="3670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463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Calendrier 2023-2024</a:t>
            </a:r>
            <a:endParaRPr/>
          </a:p>
        </p:txBody>
      </p:sp>
      <p:cxnSp>
        <p:nvCxnSpPr>
          <p:cNvPr id="319" name="Google Shape;319;p21"/>
          <p:cNvCxnSpPr/>
          <p:nvPr/>
        </p:nvCxnSpPr>
        <p:spPr>
          <a:xfrm>
            <a:off x="1831303" y="1182708"/>
            <a:ext cx="639000" cy="6600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0" name="Google Shape;320;p21"/>
          <p:cNvSpPr/>
          <p:nvPr/>
        </p:nvSpPr>
        <p:spPr>
          <a:xfrm flipH="1">
            <a:off x="1297723" y="1721708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321" name="Google Shape;321;p21"/>
          <p:cNvSpPr/>
          <p:nvPr/>
        </p:nvSpPr>
        <p:spPr>
          <a:xfrm>
            <a:off x="1297350" y="1863288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322" name="Google Shape;322;p21"/>
          <p:cNvCxnSpPr/>
          <p:nvPr/>
        </p:nvCxnSpPr>
        <p:spPr>
          <a:xfrm>
            <a:off x="2924959" y="1182708"/>
            <a:ext cx="639000" cy="6600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3" name="Google Shape;323;p21"/>
          <p:cNvSpPr/>
          <p:nvPr/>
        </p:nvSpPr>
        <p:spPr>
          <a:xfrm flipH="1">
            <a:off x="2391380" y="1721708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999999"/>
                </a:solidFill>
              </a:rPr>
              <a:t>  </a:t>
            </a:r>
            <a:endParaRPr>
              <a:solidFill>
                <a:srgbClr val="999999"/>
              </a:solidFill>
            </a:endParaRPr>
          </a:p>
        </p:txBody>
      </p:sp>
      <p:sp>
        <p:nvSpPr>
          <p:cNvPr id="324" name="Google Shape;324;p21"/>
          <p:cNvSpPr/>
          <p:nvPr/>
        </p:nvSpPr>
        <p:spPr>
          <a:xfrm>
            <a:off x="2391007" y="1863288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325" name="Google Shape;325;p21"/>
          <p:cNvCxnSpPr/>
          <p:nvPr/>
        </p:nvCxnSpPr>
        <p:spPr>
          <a:xfrm>
            <a:off x="4019165" y="1182708"/>
            <a:ext cx="639000" cy="6600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6" name="Google Shape;326;p21"/>
          <p:cNvSpPr/>
          <p:nvPr/>
        </p:nvSpPr>
        <p:spPr>
          <a:xfrm flipH="1">
            <a:off x="3485586" y="1721708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327" name="Google Shape;327;p21"/>
          <p:cNvSpPr/>
          <p:nvPr/>
        </p:nvSpPr>
        <p:spPr>
          <a:xfrm>
            <a:off x="3485213" y="1863288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328" name="Google Shape;328;p21"/>
          <p:cNvCxnSpPr/>
          <p:nvPr/>
        </p:nvCxnSpPr>
        <p:spPr>
          <a:xfrm>
            <a:off x="5110729" y="1182708"/>
            <a:ext cx="639000" cy="660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9" name="Google Shape;329;p21"/>
          <p:cNvSpPr/>
          <p:nvPr/>
        </p:nvSpPr>
        <p:spPr>
          <a:xfrm flipH="1">
            <a:off x="4577149" y="1721708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330" name="Google Shape;330;p21"/>
          <p:cNvSpPr/>
          <p:nvPr/>
        </p:nvSpPr>
        <p:spPr>
          <a:xfrm>
            <a:off x="4576776" y="1863288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331" name="Google Shape;331;p21"/>
          <p:cNvCxnSpPr/>
          <p:nvPr/>
        </p:nvCxnSpPr>
        <p:spPr>
          <a:xfrm>
            <a:off x="6199027" y="1182708"/>
            <a:ext cx="639000" cy="660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2" name="Google Shape;332;p21"/>
          <p:cNvSpPr/>
          <p:nvPr/>
        </p:nvSpPr>
        <p:spPr>
          <a:xfrm flipH="1">
            <a:off x="5665447" y="1721708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333" name="Google Shape;333;p21"/>
          <p:cNvSpPr/>
          <p:nvPr/>
        </p:nvSpPr>
        <p:spPr>
          <a:xfrm>
            <a:off x="5665075" y="1863288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334" name="Google Shape;334;p21"/>
          <p:cNvCxnSpPr/>
          <p:nvPr/>
        </p:nvCxnSpPr>
        <p:spPr>
          <a:xfrm>
            <a:off x="7290948" y="1182708"/>
            <a:ext cx="639000" cy="660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5" name="Google Shape;335;p21"/>
          <p:cNvSpPr/>
          <p:nvPr/>
        </p:nvSpPr>
        <p:spPr>
          <a:xfrm flipH="1">
            <a:off x="6757368" y="1721708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336" name="Google Shape;336;p21"/>
          <p:cNvSpPr/>
          <p:nvPr/>
        </p:nvSpPr>
        <p:spPr>
          <a:xfrm>
            <a:off x="6756995" y="1863288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337" name="Google Shape;337;p21"/>
          <p:cNvSpPr txBox="1"/>
          <p:nvPr/>
        </p:nvSpPr>
        <p:spPr>
          <a:xfrm>
            <a:off x="1227761" y="2413024"/>
            <a:ext cx="1166700" cy="6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" name="Google Shape;338;p21"/>
          <p:cNvSpPr txBox="1"/>
          <p:nvPr/>
        </p:nvSpPr>
        <p:spPr>
          <a:xfrm>
            <a:off x="2372075" y="2413025"/>
            <a:ext cx="1166700" cy="6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21"/>
          <p:cNvSpPr txBox="1"/>
          <p:nvPr/>
        </p:nvSpPr>
        <p:spPr>
          <a:xfrm>
            <a:off x="3508575" y="2413025"/>
            <a:ext cx="1166700" cy="6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" name="Google Shape;340;p21"/>
          <p:cNvSpPr txBox="1"/>
          <p:nvPr/>
        </p:nvSpPr>
        <p:spPr>
          <a:xfrm>
            <a:off x="1227761" y="2034564"/>
            <a:ext cx="11667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JNSS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-Voyage aux JOP</a:t>
            </a: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" name="Google Shape;341;p21"/>
          <p:cNvSpPr txBox="1"/>
          <p:nvPr/>
        </p:nvSpPr>
        <p:spPr>
          <a:xfrm>
            <a:off x="2372075" y="2102350"/>
            <a:ext cx="113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-Rencontre foot </a:t>
            </a: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district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-Octobre rose: marche</a:t>
            </a: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21"/>
          <p:cNvSpPr txBox="1"/>
          <p:nvPr/>
        </p:nvSpPr>
        <p:spPr>
          <a:xfrm>
            <a:off x="3591365" y="2117340"/>
            <a:ext cx="11364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-2</a:t>
            </a:r>
            <a:r>
              <a:rPr lang="fr" sz="1000" baseline="30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ème</a:t>
            </a: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rencontre football féminin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-Cross</a:t>
            </a: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SLFM</a:t>
            </a:r>
          </a:p>
        </p:txBody>
      </p:sp>
      <p:sp>
        <p:nvSpPr>
          <p:cNvPr id="343" name="Google Shape;343;p21"/>
          <p:cNvSpPr txBox="1"/>
          <p:nvPr/>
        </p:nvSpPr>
        <p:spPr>
          <a:xfrm>
            <a:off x="4670586" y="2145690"/>
            <a:ext cx="11364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-Cross </a:t>
            </a:r>
            <a:r>
              <a:rPr lang="fr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inter </a:t>
            </a:r>
            <a:r>
              <a:rPr lang="fr" sz="100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établissements</a:t>
            </a:r>
            <a:endParaRPr lang="fr" sz="1000" dirty="0" smtClea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-Rencontre tennis de table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-Installation bureau élèves</a:t>
            </a: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21"/>
          <p:cNvSpPr txBox="1"/>
          <p:nvPr/>
        </p:nvSpPr>
        <p:spPr>
          <a:xfrm>
            <a:off x="5780697" y="1947883"/>
            <a:ext cx="1136400" cy="6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-Partage ton foot</a:t>
            </a: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21"/>
          <p:cNvSpPr txBox="1"/>
          <p:nvPr/>
        </p:nvSpPr>
        <p:spPr>
          <a:xfrm>
            <a:off x="6917097" y="2234350"/>
            <a:ext cx="11364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-Tennis de table inter districts PMF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 smtClea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-Tournoi de Padel</a:t>
            </a: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6" name="Google Shape;346;p21"/>
          <p:cNvSpPr txBox="1"/>
          <p:nvPr/>
        </p:nvSpPr>
        <p:spPr>
          <a:xfrm>
            <a:off x="1082099" y="1006925"/>
            <a:ext cx="720900" cy="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Septembre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7" name="Google Shape;347;p21"/>
          <p:cNvSpPr txBox="1"/>
          <p:nvPr/>
        </p:nvSpPr>
        <p:spPr>
          <a:xfrm>
            <a:off x="2162573" y="1006925"/>
            <a:ext cx="720900" cy="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Octobre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8" name="Google Shape;348;p21"/>
          <p:cNvSpPr txBox="1"/>
          <p:nvPr/>
        </p:nvSpPr>
        <p:spPr>
          <a:xfrm>
            <a:off x="3243052" y="1006925"/>
            <a:ext cx="777000" cy="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Novembre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9" name="Google Shape;349;p21"/>
          <p:cNvSpPr txBox="1"/>
          <p:nvPr/>
        </p:nvSpPr>
        <p:spPr>
          <a:xfrm>
            <a:off x="4313425" y="1006925"/>
            <a:ext cx="777000" cy="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Décembre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p21"/>
          <p:cNvSpPr txBox="1"/>
          <p:nvPr/>
        </p:nvSpPr>
        <p:spPr>
          <a:xfrm>
            <a:off x="5654628" y="1006925"/>
            <a:ext cx="538200" cy="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Janvier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p21"/>
          <p:cNvSpPr txBox="1"/>
          <p:nvPr/>
        </p:nvSpPr>
        <p:spPr>
          <a:xfrm>
            <a:off x="6732437" y="1006925"/>
            <a:ext cx="538200" cy="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Février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2" name="Google Shape;352;p21"/>
          <p:cNvCxnSpPr/>
          <p:nvPr/>
        </p:nvCxnSpPr>
        <p:spPr>
          <a:xfrm>
            <a:off x="1900903" y="3169583"/>
            <a:ext cx="639000" cy="6600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3" name="Google Shape;353;p21"/>
          <p:cNvSpPr/>
          <p:nvPr/>
        </p:nvSpPr>
        <p:spPr>
          <a:xfrm flipH="1">
            <a:off x="1367323" y="3708583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354" name="Google Shape;354;p21"/>
          <p:cNvSpPr/>
          <p:nvPr/>
        </p:nvSpPr>
        <p:spPr>
          <a:xfrm>
            <a:off x="1366950" y="3850163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355" name="Google Shape;355;p21"/>
          <p:cNvCxnSpPr/>
          <p:nvPr/>
        </p:nvCxnSpPr>
        <p:spPr>
          <a:xfrm>
            <a:off x="2994559" y="3169583"/>
            <a:ext cx="639000" cy="6600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6" name="Google Shape;356;p21"/>
          <p:cNvSpPr/>
          <p:nvPr/>
        </p:nvSpPr>
        <p:spPr>
          <a:xfrm flipH="1">
            <a:off x="2460980" y="3708583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999999"/>
                </a:solidFill>
              </a:rPr>
              <a:t>  </a:t>
            </a:r>
            <a:endParaRPr>
              <a:solidFill>
                <a:srgbClr val="999999"/>
              </a:solidFill>
            </a:endParaRPr>
          </a:p>
        </p:txBody>
      </p:sp>
      <p:sp>
        <p:nvSpPr>
          <p:cNvPr id="357" name="Google Shape;357;p21"/>
          <p:cNvSpPr/>
          <p:nvPr/>
        </p:nvSpPr>
        <p:spPr>
          <a:xfrm>
            <a:off x="2460607" y="3850163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358" name="Google Shape;358;p21"/>
          <p:cNvCxnSpPr/>
          <p:nvPr/>
        </p:nvCxnSpPr>
        <p:spPr>
          <a:xfrm>
            <a:off x="4088765" y="3169583"/>
            <a:ext cx="639000" cy="6600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9" name="Google Shape;359;p21"/>
          <p:cNvSpPr/>
          <p:nvPr/>
        </p:nvSpPr>
        <p:spPr>
          <a:xfrm flipH="1">
            <a:off x="3555186" y="3708583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360" name="Google Shape;360;p21"/>
          <p:cNvSpPr/>
          <p:nvPr/>
        </p:nvSpPr>
        <p:spPr>
          <a:xfrm>
            <a:off x="3554813" y="3850163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cxnSp>
        <p:nvCxnSpPr>
          <p:cNvPr id="361" name="Google Shape;361;p21"/>
          <p:cNvCxnSpPr/>
          <p:nvPr/>
        </p:nvCxnSpPr>
        <p:spPr>
          <a:xfrm>
            <a:off x="5180329" y="3169583"/>
            <a:ext cx="639000" cy="6600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2" name="Google Shape;362;p21"/>
          <p:cNvSpPr/>
          <p:nvPr/>
        </p:nvSpPr>
        <p:spPr>
          <a:xfrm flipH="1">
            <a:off x="4646749" y="3708583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363" name="Google Shape;363;p21"/>
          <p:cNvSpPr/>
          <p:nvPr/>
        </p:nvSpPr>
        <p:spPr>
          <a:xfrm>
            <a:off x="4646376" y="3850163"/>
            <a:ext cx="1185000" cy="128100"/>
          </a:xfrm>
          <a:prstGeom prst="parallelogram">
            <a:avLst>
              <a:gd name="adj" fmla="val 9695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9999"/>
              </a:solidFill>
            </a:endParaRPr>
          </a:p>
        </p:txBody>
      </p:sp>
      <p:sp>
        <p:nvSpPr>
          <p:cNvPr id="364" name="Google Shape;364;p21"/>
          <p:cNvSpPr txBox="1"/>
          <p:nvPr/>
        </p:nvSpPr>
        <p:spPr>
          <a:xfrm>
            <a:off x="2441671" y="4023225"/>
            <a:ext cx="11364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-SOP</a:t>
            </a: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5" name="Google Shape;365;p21"/>
          <p:cNvSpPr txBox="1"/>
          <p:nvPr/>
        </p:nvSpPr>
        <p:spPr>
          <a:xfrm>
            <a:off x="3578175" y="3564250"/>
            <a:ext cx="1136400" cy="1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-Partage ta danse</a:t>
            </a: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6" name="Google Shape;366;p21"/>
          <p:cNvSpPr txBox="1"/>
          <p:nvPr/>
        </p:nvSpPr>
        <p:spPr>
          <a:xfrm>
            <a:off x="4711925" y="3564250"/>
            <a:ext cx="1136400" cy="1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7" name="Google Shape;367;p21"/>
          <p:cNvSpPr txBox="1"/>
          <p:nvPr/>
        </p:nvSpPr>
        <p:spPr>
          <a:xfrm>
            <a:off x="1334353" y="2993800"/>
            <a:ext cx="538200" cy="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Mars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8" name="Google Shape;368;p21"/>
          <p:cNvSpPr txBox="1"/>
          <p:nvPr/>
        </p:nvSpPr>
        <p:spPr>
          <a:xfrm>
            <a:off x="2414882" y="2993800"/>
            <a:ext cx="538200" cy="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Avril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9" name="Google Shape;369;p21"/>
          <p:cNvSpPr txBox="1"/>
          <p:nvPr/>
        </p:nvSpPr>
        <p:spPr>
          <a:xfrm>
            <a:off x="3551421" y="2993800"/>
            <a:ext cx="538200" cy="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Mai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0" name="Google Shape;370;p21"/>
          <p:cNvSpPr txBox="1"/>
          <p:nvPr/>
        </p:nvSpPr>
        <p:spPr>
          <a:xfrm>
            <a:off x="4621818" y="2993800"/>
            <a:ext cx="538200" cy="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Juin.</a:t>
            </a: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454" y="2993800"/>
            <a:ext cx="1434546" cy="2029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Bilan positif</a:t>
            </a:r>
            <a:endParaRPr/>
          </a:p>
        </p:txBody>
      </p:sp>
      <p:sp>
        <p:nvSpPr>
          <p:cNvPr id="377" name="Google Shape;377;p22"/>
          <p:cNvSpPr txBox="1"/>
          <p:nvPr/>
        </p:nvSpPr>
        <p:spPr>
          <a:xfrm>
            <a:off x="1297500" y="1743644"/>
            <a:ext cx="7329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</a:endParaRPr>
          </a:p>
        </p:txBody>
      </p:sp>
      <p:sp>
        <p:nvSpPr>
          <p:cNvPr id="378" name="Google Shape;378;p22"/>
          <p:cNvSpPr txBox="1">
            <a:spLocks noGrp="1"/>
          </p:cNvSpPr>
          <p:nvPr>
            <p:ph type="body" idx="1"/>
          </p:nvPr>
        </p:nvSpPr>
        <p:spPr>
          <a:xfrm>
            <a:off x="2030400" y="1743675"/>
            <a:ext cx="5877300" cy="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fr">
                <a:solidFill>
                  <a:srgbClr val="FFFFFF"/>
                </a:solidFill>
              </a:rPr>
              <a:t>Une pratique d’une grande partie de notre population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79" name="Google Shape;379;p22"/>
          <p:cNvSpPr txBox="1"/>
          <p:nvPr/>
        </p:nvSpPr>
        <p:spPr>
          <a:xfrm>
            <a:off x="1297500" y="2658481"/>
            <a:ext cx="7329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</a:endParaRPr>
          </a:p>
        </p:txBody>
      </p:sp>
      <p:sp>
        <p:nvSpPr>
          <p:cNvPr id="380" name="Google Shape;380;p22"/>
          <p:cNvSpPr txBox="1">
            <a:spLocks noGrp="1"/>
          </p:cNvSpPr>
          <p:nvPr>
            <p:ph type="body" idx="1"/>
          </p:nvPr>
        </p:nvSpPr>
        <p:spPr>
          <a:xfrm>
            <a:off x="2030400" y="2658513"/>
            <a:ext cx="5877300" cy="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fr"/>
              <a:t>Une pratique féminine en augmentation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1" name="Google Shape;381;p22"/>
          <p:cNvSpPr txBox="1"/>
          <p:nvPr/>
        </p:nvSpPr>
        <p:spPr>
          <a:xfrm>
            <a:off x="1297500" y="3573344"/>
            <a:ext cx="7329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382" name="Google Shape;382;p22"/>
          <p:cNvSpPr txBox="1">
            <a:spLocks noGrp="1"/>
          </p:cNvSpPr>
          <p:nvPr>
            <p:ph type="body" idx="1"/>
          </p:nvPr>
        </p:nvSpPr>
        <p:spPr>
          <a:xfrm>
            <a:off x="2030400" y="3573363"/>
            <a:ext cx="5877300" cy="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Une grande variété de disciplines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384" name="Google Shape;384;p22"/>
          <p:cNvSpPr txBox="1"/>
          <p:nvPr/>
        </p:nvSpPr>
        <p:spPr>
          <a:xfrm>
            <a:off x="1297500" y="42007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04    </a:t>
            </a:r>
            <a:r>
              <a:rPr lang="fr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La rep</a:t>
            </a:r>
            <a:r>
              <a:rPr lang="fr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rise d</a:t>
            </a:r>
            <a:r>
              <a:rPr lang="fr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 voyages</a:t>
            </a:r>
            <a:endParaRPr sz="20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415" y="1855113"/>
            <a:ext cx="1503553" cy="2672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Objectif pour cette année</a:t>
            </a:r>
            <a:endParaRPr/>
          </a:p>
        </p:txBody>
      </p:sp>
      <p:sp>
        <p:nvSpPr>
          <p:cNvPr id="390" name="Google Shape;390;p23"/>
          <p:cNvSpPr txBox="1"/>
          <p:nvPr/>
        </p:nvSpPr>
        <p:spPr>
          <a:xfrm>
            <a:off x="1297500" y="1743644"/>
            <a:ext cx="7329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</a:endParaRPr>
          </a:p>
        </p:txBody>
      </p:sp>
      <p:sp>
        <p:nvSpPr>
          <p:cNvPr id="391" name="Google Shape;391;p23"/>
          <p:cNvSpPr txBox="1">
            <a:spLocks noGrp="1"/>
          </p:cNvSpPr>
          <p:nvPr>
            <p:ph type="body" idx="1"/>
          </p:nvPr>
        </p:nvSpPr>
        <p:spPr>
          <a:xfrm>
            <a:off x="2030400" y="1743675"/>
            <a:ext cx="5877300" cy="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fr" dirty="0">
                <a:solidFill>
                  <a:srgbClr val="FFFFFF"/>
                </a:solidFill>
              </a:rPr>
              <a:t>Se maintenir à </a:t>
            </a:r>
            <a:r>
              <a:rPr lang="fr" dirty="0" smtClean="0">
                <a:solidFill>
                  <a:srgbClr val="FFFFFF"/>
                </a:solidFill>
              </a:rPr>
              <a:t>39% </a:t>
            </a:r>
            <a:r>
              <a:rPr lang="fr" dirty="0">
                <a:solidFill>
                  <a:srgbClr val="FFFFFF"/>
                </a:solidFill>
              </a:rPr>
              <a:t>de pratiquants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392" name="Google Shape;392;p23"/>
          <p:cNvSpPr txBox="1"/>
          <p:nvPr/>
        </p:nvSpPr>
        <p:spPr>
          <a:xfrm>
            <a:off x="1297500" y="2658481"/>
            <a:ext cx="7329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</a:endParaRPr>
          </a:p>
        </p:txBody>
      </p:sp>
      <p:sp>
        <p:nvSpPr>
          <p:cNvPr id="393" name="Google Shape;393;p23"/>
          <p:cNvSpPr txBox="1">
            <a:spLocks noGrp="1"/>
          </p:cNvSpPr>
          <p:nvPr>
            <p:ph type="body" idx="1"/>
          </p:nvPr>
        </p:nvSpPr>
        <p:spPr>
          <a:xfrm>
            <a:off x="2030400" y="2658513"/>
            <a:ext cx="5877300" cy="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fr"/>
              <a:t>Essayer d’augmenter la pratique féminine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94" name="Google Shape;394;p23"/>
          <p:cNvSpPr txBox="1"/>
          <p:nvPr/>
        </p:nvSpPr>
        <p:spPr>
          <a:xfrm>
            <a:off x="1297500" y="3573344"/>
            <a:ext cx="732900" cy="8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395" name="Google Shape;395;p23"/>
          <p:cNvSpPr txBox="1">
            <a:spLocks noGrp="1"/>
          </p:cNvSpPr>
          <p:nvPr>
            <p:ph type="body" idx="1"/>
          </p:nvPr>
        </p:nvSpPr>
        <p:spPr>
          <a:xfrm>
            <a:off x="2030400" y="3573363"/>
            <a:ext cx="5877300" cy="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fr"/>
              <a:t>Développer  le pôle JRI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396" name="Google Shape;39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772327">
            <a:off x="4339680" y="3541672"/>
            <a:ext cx="1124999" cy="114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698" y="2062821"/>
            <a:ext cx="1323267" cy="2808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996" y="385640"/>
            <a:ext cx="1810672" cy="135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5"/>
          <p:cNvSpPr txBox="1">
            <a:spLocks noGrp="1"/>
          </p:cNvSpPr>
          <p:nvPr>
            <p:ph type="title" idx="2"/>
          </p:nvPr>
        </p:nvSpPr>
        <p:spPr>
          <a:xfrm>
            <a:off x="1297500" y="459490"/>
            <a:ext cx="30057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412" name="Google Shape;412;p25"/>
          <p:cNvSpPr txBox="1">
            <a:spLocks noGrp="1"/>
          </p:cNvSpPr>
          <p:nvPr>
            <p:ph type="title"/>
          </p:nvPr>
        </p:nvSpPr>
        <p:spPr>
          <a:xfrm>
            <a:off x="0" y="1924852"/>
            <a:ext cx="2874768" cy="17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dirty="0"/>
              <a:t>Les projets pour cette année </a:t>
            </a:r>
            <a:r>
              <a:rPr lang="fr" dirty="0" smtClean="0"/>
              <a:t>2025-2026</a:t>
            </a:r>
            <a:endParaRPr dirty="0"/>
          </a:p>
        </p:txBody>
      </p:sp>
      <p:sp>
        <p:nvSpPr>
          <p:cNvPr id="413" name="Google Shape;413;p25"/>
          <p:cNvSpPr txBox="1">
            <a:spLocks noGrp="1"/>
          </p:cNvSpPr>
          <p:nvPr>
            <p:ph type="body" idx="1"/>
          </p:nvPr>
        </p:nvSpPr>
        <p:spPr>
          <a:xfrm>
            <a:off x="6451250" y="0"/>
            <a:ext cx="2758200" cy="5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0B5394"/>
                </a:solidFill>
              </a:rPr>
              <a:t>-S’inscrire dans les événements AEFE</a:t>
            </a:r>
            <a:endParaRPr b="1" dirty="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b="1" dirty="0" smtClean="0">
                <a:solidFill>
                  <a:srgbClr val="0B5394"/>
                </a:solidFill>
              </a:rPr>
              <a:t>-Participer à « Partage ta danse » en Espagne</a:t>
            </a:r>
            <a:endParaRPr b="1" dirty="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0B5394"/>
                </a:solidFill>
              </a:rPr>
              <a:t>-</a:t>
            </a:r>
            <a:r>
              <a:rPr lang="fr" b="1" dirty="0" smtClean="0">
                <a:solidFill>
                  <a:srgbClr val="0B5394"/>
                </a:solidFill>
              </a:rPr>
              <a:t>Proposer un tournoi de judo en lien avec la FTJ</a:t>
            </a:r>
            <a:endParaRPr b="1" dirty="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0B5394"/>
                </a:solidFill>
              </a:rPr>
              <a:t>-</a:t>
            </a:r>
            <a:r>
              <a:rPr lang="fr" b="1" dirty="0" smtClean="0">
                <a:solidFill>
                  <a:srgbClr val="0B5394"/>
                </a:solidFill>
              </a:rPr>
              <a:t>Participer à « Partage ton foot » à Carthage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b="1" dirty="0" smtClean="0">
                <a:solidFill>
                  <a:srgbClr val="0B5394"/>
                </a:solidFill>
              </a:rPr>
              <a:t>-Faire </a:t>
            </a:r>
            <a:r>
              <a:rPr lang="fr" b="1" dirty="0">
                <a:solidFill>
                  <a:srgbClr val="0B5394"/>
                </a:solidFill>
              </a:rPr>
              <a:t>venir des personnalités.</a:t>
            </a:r>
            <a:endParaRPr b="1" dirty="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0B5394"/>
                </a:solidFill>
              </a:rPr>
              <a:t>-Développer le pôle JRI</a:t>
            </a:r>
            <a:endParaRPr b="1" dirty="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b="1" dirty="0" smtClean="0">
                <a:solidFill>
                  <a:srgbClr val="0B5394"/>
                </a:solidFill>
              </a:rPr>
              <a:t>-</a:t>
            </a:r>
            <a:r>
              <a:rPr lang="fr" b="1" dirty="0">
                <a:solidFill>
                  <a:srgbClr val="0B5394"/>
                </a:solidFill>
              </a:rPr>
              <a:t>Participer aux compétitions fédérales en judo et organiser un tournoi </a:t>
            </a:r>
            <a:r>
              <a:rPr lang="fr" b="1" dirty="0" smtClean="0">
                <a:solidFill>
                  <a:srgbClr val="0B5394"/>
                </a:solidFill>
              </a:rPr>
              <a:t>poussins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b="1" dirty="0" smtClean="0">
                <a:solidFill>
                  <a:srgbClr val="0B5394"/>
                </a:solidFill>
              </a:rPr>
              <a:t>-Participer au second tournoi de Padel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b="1" dirty="0" smtClean="0">
                <a:solidFill>
                  <a:srgbClr val="0B5394"/>
                </a:solidFill>
              </a:rPr>
              <a:t>-Developper le basket ball</a:t>
            </a:r>
            <a:endParaRPr b="1" dirty="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 dirty="0"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740" y="1"/>
            <a:ext cx="337478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6"/>
          <p:cNvSpPr txBox="1">
            <a:spLocks noGrp="1"/>
          </p:cNvSpPr>
          <p:nvPr>
            <p:ph type="title"/>
          </p:nvPr>
        </p:nvSpPr>
        <p:spPr>
          <a:xfrm>
            <a:off x="1506475" y="4053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93C47D"/>
                </a:solidFill>
              </a:rPr>
              <a:t>Le nouveau Bureau</a:t>
            </a:r>
            <a:endParaRPr>
              <a:solidFill>
                <a:srgbClr val="93C47D"/>
              </a:solidFill>
            </a:endParaRPr>
          </a:p>
        </p:txBody>
      </p:sp>
      <p:sp>
        <p:nvSpPr>
          <p:cNvPr id="420" name="Google Shape;420;p26"/>
          <p:cNvSpPr txBox="1">
            <a:spLocks noGrp="1"/>
          </p:cNvSpPr>
          <p:nvPr>
            <p:ph type="body" idx="1"/>
          </p:nvPr>
        </p:nvSpPr>
        <p:spPr>
          <a:xfrm>
            <a:off x="1216200" y="927600"/>
            <a:ext cx="3798900" cy="41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>
                <a:solidFill>
                  <a:srgbClr val="B6D7A8"/>
                </a:solidFill>
              </a:rPr>
              <a:t>Président: M. Daïche</a:t>
            </a:r>
            <a:endParaRPr dirty="0">
              <a:solidFill>
                <a:srgbClr val="B6D7A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dirty="0">
                <a:solidFill>
                  <a:srgbClr val="B6D7A8"/>
                </a:solidFill>
              </a:rPr>
              <a:t>Secrétaire: M. Maurel</a:t>
            </a:r>
            <a:endParaRPr dirty="0">
              <a:solidFill>
                <a:srgbClr val="B6D7A8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200" smtClean="0">
                <a:solidFill>
                  <a:srgbClr val="008FFF"/>
                </a:solidFill>
              </a:rPr>
              <a:t>Les </a:t>
            </a:r>
            <a:r>
              <a:rPr lang="fr" sz="2200" dirty="0">
                <a:solidFill>
                  <a:srgbClr val="008FFF"/>
                </a:solidFill>
              </a:rPr>
              <a:t>intervenants</a:t>
            </a:r>
            <a:endParaRPr sz="2200" dirty="0">
              <a:solidFill>
                <a:srgbClr val="008F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dirty="0">
                <a:solidFill>
                  <a:srgbClr val="2196F3"/>
                </a:solidFill>
              </a:rPr>
              <a:t>Mme Benelghali</a:t>
            </a:r>
            <a:endParaRPr dirty="0">
              <a:solidFill>
                <a:srgbClr val="2196F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dirty="0">
                <a:solidFill>
                  <a:srgbClr val="2196F3"/>
                </a:solidFill>
              </a:rPr>
              <a:t>M.Benlazreg</a:t>
            </a:r>
            <a:endParaRPr dirty="0">
              <a:solidFill>
                <a:srgbClr val="2196F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dirty="0">
                <a:solidFill>
                  <a:srgbClr val="2196F3"/>
                </a:solidFill>
              </a:rPr>
              <a:t>M. Karker</a:t>
            </a:r>
            <a:endParaRPr dirty="0">
              <a:solidFill>
                <a:srgbClr val="2196F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dirty="0">
                <a:solidFill>
                  <a:srgbClr val="2196F3"/>
                </a:solidFill>
              </a:rPr>
              <a:t>M.Maurel</a:t>
            </a:r>
            <a:endParaRPr dirty="0">
              <a:solidFill>
                <a:srgbClr val="2196F3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421" name="Google Shape;421;p26"/>
          <p:cNvSpPr/>
          <p:nvPr/>
        </p:nvSpPr>
        <p:spPr>
          <a:xfrm>
            <a:off x="7040600" y="3923575"/>
            <a:ext cx="2106350" cy="1222450"/>
          </a:xfrm>
          <a:custGeom>
            <a:avLst/>
            <a:gdLst/>
            <a:ahLst/>
            <a:cxnLst/>
            <a:rect l="l" t="t" r="r" b="b"/>
            <a:pathLst>
              <a:path w="84254" h="48898" extrusionOk="0">
                <a:moveTo>
                  <a:pt x="0" y="0"/>
                </a:moveTo>
                <a:lnTo>
                  <a:pt x="50319" y="0"/>
                </a:lnTo>
                <a:lnTo>
                  <a:pt x="84254" y="33935"/>
                </a:lnTo>
                <a:lnTo>
                  <a:pt x="84254" y="48898"/>
                </a:lnTo>
                <a:lnTo>
                  <a:pt x="48798" y="488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422" name="Google Shape;422;p26"/>
          <p:cNvSpPr/>
          <p:nvPr/>
        </p:nvSpPr>
        <p:spPr>
          <a:xfrm>
            <a:off x="7040600" y="121125"/>
            <a:ext cx="2106350" cy="1222450"/>
          </a:xfrm>
          <a:custGeom>
            <a:avLst/>
            <a:gdLst/>
            <a:ahLst/>
            <a:cxnLst/>
            <a:rect l="l" t="t" r="r" b="b"/>
            <a:pathLst>
              <a:path w="84254" h="48898" extrusionOk="0">
                <a:moveTo>
                  <a:pt x="0" y="0"/>
                </a:moveTo>
                <a:lnTo>
                  <a:pt x="50319" y="0"/>
                </a:lnTo>
                <a:lnTo>
                  <a:pt x="84254" y="33935"/>
                </a:lnTo>
                <a:lnTo>
                  <a:pt x="84254" y="48898"/>
                </a:lnTo>
                <a:lnTo>
                  <a:pt x="48798" y="48898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423" name="Google Shape;423;p26"/>
          <p:cNvSpPr/>
          <p:nvPr/>
        </p:nvSpPr>
        <p:spPr>
          <a:xfrm>
            <a:off x="7040600" y="2022350"/>
            <a:ext cx="2106350" cy="1222450"/>
          </a:xfrm>
          <a:custGeom>
            <a:avLst/>
            <a:gdLst/>
            <a:ahLst/>
            <a:cxnLst/>
            <a:rect l="l" t="t" r="r" b="b"/>
            <a:pathLst>
              <a:path w="84254" h="48898" extrusionOk="0">
                <a:moveTo>
                  <a:pt x="0" y="0"/>
                </a:moveTo>
                <a:lnTo>
                  <a:pt x="50319" y="0"/>
                </a:lnTo>
                <a:lnTo>
                  <a:pt x="84254" y="33935"/>
                </a:lnTo>
                <a:lnTo>
                  <a:pt x="84254" y="48898"/>
                </a:lnTo>
                <a:lnTo>
                  <a:pt x="48798" y="4889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533" y="1585397"/>
            <a:ext cx="3021905" cy="2242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7"/>
          <p:cNvSpPr txBox="1">
            <a:spLocks noGrp="1"/>
          </p:cNvSpPr>
          <p:nvPr>
            <p:ph type="title"/>
          </p:nvPr>
        </p:nvSpPr>
        <p:spPr>
          <a:xfrm>
            <a:off x="645300" y="1833775"/>
            <a:ext cx="3063300" cy="6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Merci !</a:t>
            </a:r>
            <a:endParaRPr/>
          </a:p>
        </p:txBody>
      </p:sp>
      <p:sp>
        <p:nvSpPr>
          <p:cNvPr id="429" name="Google Shape;429;p27"/>
          <p:cNvSpPr txBox="1">
            <a:spLocks noGrp="1"/>
          </p:cNvSpPr>
          <p:nvPr>
            <p:ph type="body" idx="1"/>
          </p:nvPr>
        </p:nvSpPr>
        <p:spPr>
          <a:xfrm>
            <a:off x="645300" y="2644025"/>
            <a:ext cx="3063300" cy="9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fr"/>
              <a:t>Passons maintenant aux questions diverses</a:t>
            </a:r>
            <a:endParaRPr/>
          </a:p>
        </p:txBody>
      </p:sp>
      <p:grpSp>
        <p:nvGrpSpPr>
          <p:cNvPr id="430" name="Google Shape;430;p27"/>
          <p:cNvGrpSpPr/>
          <p:nvPr/>
        </p:nvGrpSpPr>
        <p:grpSpPr>
          <a:xfrm>
            <a:off x="4066820" y="1553491"/>
            <a:ext cx="3159984" cy="2439109"/>
            <a:chOff x="3553042" y="1657806"/>
            <a:chExt cx="3461100" cy="2671532"/>
          </a:xfrm>
        </p:grpSpPr>
        <p:sp>
          <p:nvSpPr>
            <p:cNvPr id="431" name="Google Shape;431;p27"/>
            <p:cNvSpPr/>
            <p:nvPr/>
          </p:nvSpPr>
          <p:spPr>
            <a:xfrm>
              <a:off x="4856024" y="3625653"/>
              <a:ext cx="944700" cy="663300"/>
            </a:xfrm>
            <a:prstGeom prst="trapezoid">
              <a:avLst>
                <a:gd name="adj" fmla="val 25000"/>
              </a:avLst>
            </a:pr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7"/>
            <p:cNvSpPr/>
            <p:nvPr/>
          </p:nvSpPr>
          <p:spPr>
            <a:xfrm rot="10800000">
              <a:off x="4953871" y="3681997"/>
              <a:ext cx="400200" cy="606600"/>
            </a:xfrm>
            <a:prstGeom prst="triangle">
              <a:avLst>
                <a:gd name="adj" fmla="val 96745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7"/>
            <p:cNvSpPr/>
            <p:nvPr/>
          </p:nvSpPr>
          <p:spPr>
            <a:xfrm>
              <a:off x="4767796" y="3681816"/>
              <a:ext cx="163500" cy="606600"/>
            </a:xfrm>
            <a:prstGeom prst="triangle">
              <a:avLst>
                <a:gd name="adj" fmla="val 98558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7"/>
            <p:cNvSpPr/>
            <p:nvPr/>
          </p:nvSpPr>
          <p:spPr>
            <a:xfrm rot="10800000">
              <a:off x="4678237" y="4276102"/>
              <a:ext cx="1210800" cy="456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7"/>
            <p:cNvSpPr/>
            <p:nvPr/>
          </p:nvSpPr>
          <p:spPr>
            <a:xfrm rot="10800000">
              <a:off x="4668343" y="4283738"/>
              <a:ext cx="1230600" cy="4560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7"/>
            <p:cNvSpPr/>
            <p:nvPr/>
          </p:nvSpPr>
          <p:spPr>
            <a:xfrm>
              <a:off x="4926950" y="3681915"/>
              <a:ext cx="42900" cy="5943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7"/>
            <p:cNvSpPr/>
            <p:nvPr/>
          </p:nvSpPr>
          <p:spPr>
            <a:xfrm>
              <a:off x="3553042" y="1674645"/>
              <a:ext cx="3461100" cy="2014500"/>
            </a:xfrm>
            <a:prstGeom prst="roundRect">
              <a:avLst>
                <a:gd name="adj" fmla="val 1882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7"/>
            <p:cNvSpPr/>
            <p:nvPr/>
          </p:nvSpPr>
          <p:spPr>
            <a:xfrm>
              <a:off x="3553042" y="1657806"/>
              <a:ext cx="3461100" cy="2014500"/>
            </a:xfrm>
            <a:prstGeom prst="roundRect">
              <a:avLst>
                <a:gd name="adj" fmla="val 1764"/>
              </a:avLst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9" name="Google Shape;439;p27"/>
          <p:cNvSpPr/>
          <p:nvPr/>
        </p:nvSpPr>
        <p:spPr>
          <a:xfrm flipH="1">
            <a:off x="4114917" y="1606596"/>
            <a:ext cx="3063300" cy="1743300"/>
          </a:xfrm>
          <a:prstGeom prst="rtTriangle">
            <a:avLst/>
          </a:prstGeom>
          <a:solidFill>
            <a:srgbClr val="000000">
              <a:alpha val="4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27"/>
          <p:cNvSpPr/>
          <p:nvPr/>
        </p:nvSpPr>
        <p:spPr>
          <a:xfrm flipH="1">
            <a:off x="6762011" y="2613990"/>
            <a:ext cx="1024200" cy="1333200"/>
          </a:xfrm>
          <a:prstGeom prst="rtTriangle">
            <a:avLst/>
          </a:prstGeom>
          <a:solidFill>
            <a:srgbClr val="000000">
              <a:alpha val="4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1" name="Google Shape;44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6587" y="1981056"/>
            <a:ext cx="3159977" cy="789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298</Words>
  <Application>Microsoft Office PowerPoint</Application>
  <PresentationFormat>Affichage à l'écran (16:9)</PresentationFormat>
  <Paragraphs>112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Lato</vt:lpstr>
      <vt:lpstr>Arial</vt:lpstr>
      <vt:lpstr>Montserrat</vt:lpstr>
      <vt:lpstr>Roboto</vt:lpstr>
      <vt:lpstr>Average</vt:lpstr>
      <vt:lpstr>Comic Sans MS</vt:lpstr>
      <vt:lpstr>Focus</vt:lpstr>
      <vt:lpstr>Assemblée Générale de l’association sportive </vt:lpstr>
      <vt:lpstr>Ordre du jour</vt:lpstr>
      <vt:lpstr>Nos objectifs</vt:lpstr>
      <vt:lpstr>APSA</vt:lpstr>
      <vt:lpstr>Bilan chiffré</vt:lpstr>
      <vt:lpstr>Bilan chiffré UNSS</vt:lpstr>
      <vt:lpstr>Calendrier 2023-2024</vt:lpstr>
      <vt:lpstr>Bilan positif</vt:lpstr>
      <vt:lpstr>Objectif pour cette année</vt:lpstr>
      <vt:lpstr>Présentation PowerPoint</vt:lpstr>
      <vt:lpstr>Le nouveau Bureau</vt:lpstr>
      <vt:lpstr>Merci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Assemblée Générale de l’association sportive</dc:title>
  <dc:creator>jeremy maurel</dc:creator>
  <cp:lastModifiedBy>user</cp:lastModifiedBy>
  <cp:revision>12</cp:revision>
  <dcterms:modified xsi:type="dcterms:W3CDTF">2026-03-20T18:16:49Z</dcterms:modified>
</cp:coreProperties>
</file>