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B0604020202020204" charset="0"/>
      <p:regular r:id="rId15"/>
      <p:bold r:id="rId16"/>
      <p:italic r:id="rId17"/>
      <p:boldItalic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Average" panose="020B0604020202020204" charset="0"/>
      <p:regular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2140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f87997393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f87997393_0_1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f8799739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f87997393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87997393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f87997393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87997393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f87997393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8799739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8799739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96f539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96f539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96f539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96f539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f87997393_0_1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f87997393_0_1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8799739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f8799739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acba866f7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9acba866f7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32" name="Google Shape;132;p1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4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1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1" name="Google Shape;161;p1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1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73" name="Google Shape;173;p1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15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>
            <a:spLocks noGrp="1"/>
          </p:cNvSpPr>
          <p:nvPr>
            <p:ph type="ctrTitle"/>
          </p:nvPr>
        </p:nvSpPr>
        <p:spPr>
          <a:xfrm>
            <a:off x="2498600" y="1613225"/>
            <a:ext cx="7105800" cy="25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3C47D"/>
                </a:solidFill>
              </a:rPr>
              <a:t>Assemblée Générale de l’association sportive 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1"/>
          </p:nvPr>
        </p:nvSpPr>
        <p:spPr>
          <a:xfrm>
            <a:off x="4410525" y="320507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900" dirty="0">
                <a:solidFill>
                  <a:srgbClr val="93C47D"/>
                </a:solidFill>
              </a:rPr>
              <a:t>Octobre </a:t>
            </a:r>
            <a:r>
              <a:rPr lang="fr" sz="1900" dirty="0" smtClean="0">
                <a:solidFill>
                  <a:srgbClr val="93C47D"/>
                </a:solidFill>
              </a:rPr>
              <a:t>2025</a:t>
            </a:r>
            <a:endParaRPr sz="1900" dirty="0">
              <a:solidFill>
                <a:srgbClr val="93C47D"/>
              </a:solidFill>
            </a:endParaRPr>
          </a:p>
        </p:txBody>
      </p:sp>
      <p:pic>
        <p:nvPicPr>
          <p:cNvPr id="184" name="Google Shape;1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2201" y="3967850"/>
            <a:ext cx="938051" cy="132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0475" y="4353500"/>
            <a:ext cx="793525" cy="7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04300"/>
            <a:ext cx="1314128" cy="7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7712" y="4378906"/>
            <a:ext cx="3159977" cy="789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0" y="1924852"/>
            <a:ext cx="2874768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dirty="0"/>
              <a:t>Les projets pour cette année </a:t>
            </a:r>
            <a:r>
              <a:rPr lang="fr" dirty="0" smtClean="0"/>
              <a:t>2025-2026</a:t>
            </a:r>
            <a:endParaRPr dirty="0"/>
          </a:p>
        </p:txBody>
      </p:sp>
      <p:sp>
        <p:nvSpPr>
          <p:cNvPr id="413" name="Google Shape;413;p25"/>
          <p:cNvSpPr txBox="1">
            <a:spLocks noGrp="1"/>
          </p:cNvSpPr>
          <p:nvPr>
            <p:ph type="body" idx="1"/>
          </p:nvPr>
        </p:nvSpPr>
        <p:spPr>
          <a:xfrm>
            <a:off x="6451250" y="0"/>
            <a:ext cx="27582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0B5394"/>
                </a:solidFill>
              </a:rPr>
              <a:t>-S’inscrire dans les événements AEFE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rgbClr val="0B5394"/>
                </a:solidFill>
              </a:rPr>
              <a:t>-Participer à « Partage ta danse » en Espagne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0B5394"/>
                </a:solidFill>
              </a:rPr>
              <a:t>-</a:t>
            </a:r>
            <a:r>
              <a:rPr lang="fr" b="1" dirty="0" smtClean="0">
                <a:solidFill>
                  <a:srgbClr val="0B5394"/>
                </a:solidFill>
              </a:rPr>
              <a:t>Proposer un tournoi de judo en lien avec la FTJ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0B5394"/>
                </a:solidFill>
              </a:rPr>
              <a:t>-</a:t>
            </a:r>
            <a:r>
              <a:rPr lang="fr" b="1" dirty="0" smtClean="0">
                <a:solidFill>
                  <a:srgbClr val="0B5394"/>
                </a:solidFill>
              </a:rPr>
              <a:t>Participer à « Partage ton foot » à Carthage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rgbClr val="0B5394"/>
                </a:solidFill>
              </a:rPr>
              <a:t>-Faire </a:t>
            </a:r>
            <a:r>
              <a:rPr lang="fr" b="1" dirty="0">
                <a:solidFill>
                  <a:srgbClr val="0B5394"/>
                </a:solidFill>
              </a:rPr>
              <a:t>venir des personnalités.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0B5394"/>
                </a:solidFill>
              </a:rPr>
              <a:t>-Développer le pôle JRI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rgbClr val="0B5394"/>
                </a:solidFill>
              </a:rPr>
              <a:t>-</a:t>
            </a:r>
            <a:r>
              <a:rPr lang="fr" b="1" dirty="0">
                <a:solidFill>
                  <a:srgbClr val="0B5394"/>
                </a:solidFill>
              </a:rPr>
              <a:t>Participer aux compétitions fédérales en judo et organiser un tournoi </a:t>
            </a:r>
            <a:r>
              <a:rPr lang="fr" b="1" dirty="0" smtClean="0">
                <a:solidFill>
                  <a:srgbClr val="0B5394"/>
                </a:solidFill>
              </a:rPr>
              <a:t>poussins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rgbClr val="0B5394"/>
                </a:solidFill>
              </a:rPr>
              <a:t>-Participer au second tournoi de Padel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rgbClr val="0B5394"/>
                </a:solidFill>
              </a:rPr>
              <a:t>-Developper le basket ball</a:t>
            </a: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40" y="1"/>
            <a:ext cx="337478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6"/>
          <p:cNvSpPr txBox="1">
            <a:spLocks noGrp="1"/>
          </p:cNvSpPr>
          <p:nvPr>
            <p:ph type="title"/>
          </p:nvPr>
        </p:nvSpPr>
        <p:spPr>
          <a:xfrm>
            <a:off x="1506475" y="4053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3C47D"/>
                </a:solidFill>
              </a:rPr>
              <a:t>Le nouveau Bureau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420" name="Google Shape;420;p26"/>
          <p:cNvSpPr txBox="1">
            <a:spLocks noGrp="1"/>
          </p:cNvSpPr>
          <p:nvPr>
            <p:ph type="body" idx="1"/>
          </p:nvPr>
        </p:nvSpPr>
        <p:spPr>
          <a:xfrm>
            <a:off x="1216200" y="927600"/>
            <a:ext cx="3798900" cy="4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B6D7A8"/>
                </a:solidFill>
              </a:rPr>
              <a:t>Président: M. Daïche</a:t>
            </a:r>
            <a:endParaRPr>
              <a:solidFill>
                <a:srgbClr val="B6D7A8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B6D7A8"/>
                </a:solidFill>
              </a:rPr>
              <a:t>Secrétaire: M. Maurel</a:t>
            </a:r>
            <a:endParaRPr>
              <a:solidFill>
                <a:srgbClr val="B6D7A8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B6D7A8"/>
                </a:solidFill>
              </a:rPr>
              <a:t>Trésorière: Mme Oueslati</a:t>
            </a:r>
            <a:r>
              <a:rPr lang="fr">
                <a:solidFill>
                  <a:srgbClr val="6AA84F"/>
                </a:solidFill>
              </a:rPr>
              <a:t>.</a:t>
            </a:r>
            <a:endParaRPr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008FFF"/>
                </a:solidFill>
              </a:rPr>
              <a:t>Les intervenants</a:t>
            </a:r>
            <a:endParaRPr sz="2200">
              <a:solidFill>
                <a:srgbClr val="008FFF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96F3"/>
                </a:solidFill>
              </a:rPr>
              <a:t>Mme Benelghali</a:t>
            </a:r>
            <a:endParaRPr>
              <a:solidFill>
                <a:srgbClr val="2196F3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96F3"/>
                </a:solidFill>
              </a:rPr>
              <a:t>M.Benlazreg</a:t>
            </a:r>
            <a:endParaRPr>
              <a:solidFill>
                <a:srgbClr val="2196F3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96F3"/>
                </a:solidFill>
              </a:rPr>
              <a:t>M. Karker</a:t>
            </a:r>
            <a:endParaRPr>
              <a:solidFill>
                <a:srgbClr val="2196F3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196F3"/>
                </a:solidFill>
              </a:rPr>
              <a:t>M.Maurel</a:t>
            </a:r>
            <a:endParaRPr>
              <a:solidFill>
                <a:srgbClr val="2196F3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21" name="Google Shape;421;p26"/>
          <p:cNvSpPr/>
          <p:nvPr/>
        </p:nvSpPr>
        <p:spPr>
          <a:xfrm>
            <a:off x="7040600" y="3923575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422" name="Google Shape;422;p26"/>
          <p:cNvSpPr/>
          <p:nvPr/>
        </p:nvSpPr>
        <p:spPr>
          <a:xfrm>
            <a:off x="7040600" y="121125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23" name="Google Shape;423;p26"/>
          <p:cNvSpPr/>
          <p:nvPr/>
        </p:nvSpPr>
        <p:spPr>
          <a:xfrm>
            <a:off x="7040600" y="2022350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33" y="1585397"/>
            <a:ext cx="3021905" cy="224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7"/>
          <p:cNvSpPr txBox="1">
            <a:spLocks noGrp="1"/>
          </p:cNvSpPr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Merci !</a:t>
            </a:r>
            <a:endParaRPr/>
          </a:p>
        </p:txBody>
      </p:sp>
      <p:sp>
        <p:nvSpPr>
          <p:cNvPr id="429" name="Google Shape;429;p27"/>
          <p:cNvSpPr txBox="1">
            <a:spLocks noGrp="1"/>
          </p:cNvSpPr>
          <p:nvPr>
            <p:ph type="body" idx="1"/>
          </p:nvPr>
        </p:nvSpPr>
        <p:spPr>
          <a:xfrm>
            <a:off x="645300" y="2644025"/>
            <a:ext cx="3063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Passons maintenant aux questions diverses</a:t>
            </a:r>
            <a:endParaRPr/>
          </a:p>
        </p:txBody>
      </p:sp>
      <p:grpSp>
        <p:nvGrpSpPr>
          <p:cNvPr id="430" name="Google Shape;430;p27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431" name="Google Shape;431;p27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27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7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587" y="1981056"/>
            <a:ext cx="3159977" cy="789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Ordre du jour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4443275" y="2064600"/>
            <a:ext cx="25065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1297500" y="1401450"/>
            <a:ext cx="3018300" cy="23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4495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4495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Bilan de l'année </a:t>
            </a:r>
            <a:r>
              <a:rPr lang="fr" sz="1500" dirty="0" smtClean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2024-2025</a:t>
            </a:r>
            <a:endParaRPr sz="15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Présentation des activités pour l'année en cours.</a:t>
            </a:r>
            <a:endParaRPr sz="15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Présentation des projets pour l'année en cours</a:t>
            </a:r>
            <a:endParaRPr sz="15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4) Renouvellement du bureau</a:t>
            </a:r>
            <a:endParaRPr sz="15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5) Questions diverses</a:t>
            </a:r>
            <a:endParaRPr sz="15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4495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75" y="4041925"/>
            <a:ext cx="3169100" cy="11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Nos objectifs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812750" y="21262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Développer la pratique sportive pour lutter contre la sédentarité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812750" y="33201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Proposer une pratique inclusive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812750" y="37633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6548585" y="19073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Augmenter la pratique féminine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6463700" y="2140325"/>
            <a:ext cx="19914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18"/>
          <p:cNvSpPr txBox="1"/>
          <p:nvPr/>
        </p:nvSpPr>
        <p:spPr>
          <a:xfrm>
            <a:off x="6548585" y="33201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Développer les jeunes officiels</a:t>
            </a:r>
            <a:endParaRPr dirty="0"/>
          </a:p>
        </p:txBody>
      </p:sp>
      <p:sp>
        <p:nvSpPr>
          <p:cNvPr id="207" name="Google Shape;207;p18"/>
          <p:cNvSpPr txBox="1"/>
          <p:nvPr/>
        </p:nvSpPr>
        <p:spPr>
          <a:xfrm>
            <a:off x="6548585" y="37633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8" name="Google Shape;208;p18"/>
          <p:cNvCxnSpPr/>
          <p:nvPr/>
        </p:nvCxnSpPr>
        <p:spPr>
          <a:xfrm flipH="1">
            <a:off x="780745" y="1641850"/>
            <a:ext cx="7596300" cy="105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18"/>
          <p:cNvCxnSpPr/>
          <p:nvPr/>
        </p:nvCxnSpPr>
        <p:spPr>
          <a:xfrm flipH="1">
            <a:off x="780842" y="3044098"/>
            <a:ext cx="2275500" cy="10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18"/>
          <p:cNvCxnSpPr/>
          <p:nvPr/>
        </p:nvCxnSpPr>
        <p:spPr>
          <a:xfrm flipH="1">
            <a:off x="6101542" y="3044098"/>
            <a:ext cx="2275500" cy="10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18"/>
          <p:cNvCxnSpPr/>
          <p:nvPr/>
        </p:nvCxnSpPr>
        <p:spPr>
          <a:xfrm flipH="1">
            <a:off x="780745" y="4455175"/>
            <a:ext cx="7596300" cy="105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8"/>
          <p:cNvSpPr/>
          <p:nvPr/>
        </p:nvSpPr>
        <p:spPr>
          <a:xfrm>
            <a:off x="3171573" y="1660783"/>
            <a:ext cx="2787300" cy="2787300"/>
          </a:xfrm>
          <a:prstGeom prst="pie">
            <a:avLst>
              <a:gd name="adj1" fmla="val 10795717"/>
              <a:gd name="adj2" fmla="val 16201261"/>
            </a:avLst>
          </a:prstGeom>
          <a:solidFill>
            <a:srgbClr val="9BC5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 rot="5400000">
            <a:off x="3171560" y="1660783"/>
            <a:ext cx="2787300" cy="2787300"/>
          </a:xfrm>
          <a:prstGeom prst="pie">
            <a:avLst>
              <a:gd name="adj1" fmla="val 10795717"/>
              <a:gd name="adj2" fmla="val 16201261"/>
            </a:avLst>
          </a:prstGeom>
          <a:solidFill>
            <a:srgbClr val="0D4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 rot="10800000">
            <a:off x="3171560" y="1660768"/>
            <a:ext cx="2787300" cy="2787300"/>
          </a:xfrm>
          <a:prstGeom prst="pie">
            <a:avLst>
              <a:gd name="adj1" fmla="val 10795717"/>
              <a:gd name="adj2" fmla="val 16201261"/>
            </a:avLst>
          </a:prstGeom>
          <a:solidFill>
            <a:srgbClr val="1976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-5400000">
            <a:off x="3171573" y="1660768"/>
            <a:ext cx="2787300" cy="2787300"/>
          </a:xfrm>
          <a:prstGeom prst="pie">
            <a:avLst>
              <a:gd name="adj1" fmla="val 10795717"/>
              <a:gd name="adj2" fmla="val 16201261"/>
            </a:avLst>
          </a:prstGeom>
          <a:solidFill>
            <a:srgbClr val="2196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18"/>
          <p:cNvGrpSpPr/>
          <p:nvPr/>
        </p:nvGrpSpPr>
        <p:grpSpPr>
          <a:xfrm>
            <a:off x="3078687" y="2700858"/>
            <a:ext cx="737729" cy="737729"/>
            <a:chOff x="2920647" y="2157958"/>
            <a:chExt cx="827700" cy="827700"/>
          </a:xfrm>
        </p:grpSpPr>
        <p:sp>
          <p:nvSpPr>
            <p:cNvPr id="217" name="Google Shape;217;p18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name="adj1" fmla="val 18953478"/>
                <a:gd name="adj2" fmla="val 8381030"/>
              </a:avLst>
            </a:prstGeom>
            <a:solidFill>
              <a:srgbClr val="9BC5E9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8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name="adj1" fmla="val 2500565"/>
                <a:gd name="adj2" fmla="val 1811979"/>
              </a:avLst>
            </a:prstGeom>
            <a:solidFill>
              <a:srgbClr val="9BC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18"/>
          <p:cNvSpPr txBox="1"/>
          <p:nvPr/>
        </p:nvSpPr>
        <p:spPr>
          <a:xfrm>
            <a:off x="3199194" y="2882857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0" name="Google Shape;220;p18"/>
          <p:cNvGrpSpPr/>
          <p:nvPr/>
        </p:nvGrpSpPr>
        <p:grpSpPr>
          <a:xfrm rot="-5400000">
            <a:off x="4225338" y="3802929"/>
            <a:ext cx="737729" cy="737729"/>
            <a:chOff x="2920647" y="2157958"/>
            <a:chExt cx="827700" cy="827700"/>
          </a:xfrm>
        </p:grpSpPr>
        <p:sp>
          <p:nvSpPr>
            <p:cNvPr id="221" name="Google Shape;221;p18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name="adj1" fmla="val 18953478"/>
                <a:gd name="adj2" fmla="val 8381030"/>
              </a:avLst>
            </a:prstGeom>
            <a:solidFill>
              <a:srgbClr val="2196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name="adj1" fmla="val 2500565"/>
                <a:gd name="adj2" fmla="val 1811979"/>
              </a:avLst>
            </a:prstGeom>
            <a:solidFill>
              <a:srgbClr val="2196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8"/>
          <p:cNvSpPr txBox="1"/>
          <p:nvPr/>
        </p:nvSpPr>
        <p:spPr>
          <a:xfrm>
            <a:off x="4320431" y="3970948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4" name="Google Shape;224;p18"/>
          <p:cNvGrpSpPr/>
          <p:nvPr/>
        </p:nvGrpSpPr>
        <p:grpSpPr>
          <a:xfrm>
            <a:off x="5313093" y="2700655"/>
            <a:ext cx="737804" cy="737804"/>
            <a:chOff x="5428888" y="2158023"/>
            <a:chExt cx="828900" cy="828900"/>
          </a:xfrm>
        </p:grpSpPr>
        <p:sp>
          <p:nvSpPr>
            <p:cNvPr id="225" name="Google Shape;225;p18"/>
            <p:cNvSpPr/>
            <p:nvPr/>
          </p:nvSpPr>
          <p:spPr>
            <a:xfrm rot="-8431175">
              <a:off x="5548912" y="2278047"/>
              <a:ext cx="588851" cy="588851"/>
            </a:xfrm>
            <a:prstGeom prst="pie">
              <a:avLst>
                <a:gd name="adj1" fmla="val 19686997"/>
                <a:gd name="adj2" fmla="val 7771013"/>
              </a:avLst>
            </a:prstGeom>
            <a:solidFill>
              <a:srgbClr val="1976D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 rot="-10551618">
              <a:off x="5498383" y="2253584"/>
              <a:ext cx="656613" cy="656891"/>
            </a:xfrm>
            <a:prstGeom prst="chord">
              <a:avLst>
                <a:gd name="adj1" fmla="val 2500565"/>
                <a:gd name="adj2" fmla="val 1811979"/>
              </a:avLst>
            </a:prstGeom>
            <a:solidFill>
              <a:srgbClr val="197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18"/>
          <p:cNvSpPr txBox="1"/>
          <p:nvPr/>
        </p:nvSpPr>
        <p:spPr>
          <a:xfrm>
            <a:off x="5404083" y="2882857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8" name="Google Shape;228;p18"/>
          <p:cNvGrpSpPr/>
          <p:nvPr/>
        </p:nvGrpSpPr>
        <p:grpSpPr>
          <a:xfrm rot="5400000">
            <a:off x="4193370" y="1569752"/>
            <a:ext cx="737729" cy="737729"/>
            <a:chOff x="2920647" y="2157958"/>
            <a:chExt cx="827700" cy="827700"/>
          </a:xfrm>
        </p:grpSpPr>
        <p:sp>
          <p:nvSpPr>
            <p:cNvPr id="229" name="Google Shape;229;p18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name="adj1" fmla="val 18953478"/>
                <a:gd name="adj2" fmla="val 8381030"/>
              </a:avLst>
            </a:prstGeom>
            <a:solidFill>
              <a:srgbClr val="0D47A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name="adj1" fmla="val 2500565"/>
                <a:gd name="adj2" fmla="val 1811979"/>
              </a:avLst>
            </a:prstGeom>
            <a:solidFill>
              <a:srgbClr val="0D4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8"/>
          <p:cNvSpPr txBox="1"/>
          <p:nvPr/>
        </p:nvSpPr>
        <p:spPr>
          <a:xfrm>
            <a:off x="4320431" y="1765093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8"/>
          <p:cNvSpPr/>
          <p:nvPr/>
        </p:nvSpPr>
        <p:spPr>
          <a:xfrm>
            <a:off x="3753714" y="2242913"/>
            <a:ext cx="1623000" cy="1623000"/>
          </a:xfrm>
          <a:prstGeom prst="ellipse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55" y="4469658"/>
            <a:ext cx="1187707" cy="6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APSA</a:t>
            </a:r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294967295"/>
          </p:nvPr>
        </p:nvSpPr>
        <p:spPr>
          <a:xfrm>
            <a:off x="1297500" y="472775"/>
            <a:ext cx="3511200" cy="3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1"/>
          </p:nvPr>
        </p:nvSpPr>
        <p:spPr>
          <a:xfrm>
            <a:off x="1230400" y="1373763"/>
            <a:ext cx="5609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241" name="Google Shape;241;p19"/>
          <p:cNvGrpSpPr/>
          <p:nvPr/>
        </p:nvGrpSpPr>
        <p:grpSpPr>
          <a:xfrm>
            <a:off x="1022825" y="1373775"/>
            <a:ext cx="1018200" cy="1018200"/>
            <a:chOff x="1359550" y="3154500"/>
            <a:chExt cx="1018200" cy="1018200"/>
          </a:xfrm>
        </p:grpSpPr>
        <p:sp>
          <p:nvSpPr>
            <p:cNvPr id="242" name="Google Shape;242;p19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name="adj1" fmla="val 0"/>
                <a:gd name="adj2" fmla="val 16200000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9"/>
          <p:cNvSpPr txBox="1"/>
          <p:nvPr/>
        </p:nvSpPr>
        <p:spPr>
          <a:xfrm>
            <a:off x="952450" y="246507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Judo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1297492" y="172729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01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2870700" y="1373775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2920950" y="1424025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2920950" y="1424025"/>
            <a:ext cx="917700" cy="917700"/>
          </a:xfrm>
          <a:prstGeom prst="pie">
            <a:avLst>
              <a:gd name="adj1" fmla="val 19410436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3051750" y="1554825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"/>
          <p:cNvSpPr txBox="1"/>
          <p:nvPr/>
        </p:nvSpPr>
        <p:spPr>
          <a:xfrm>
            <a:off x="2801913" y="246507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Football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3147004" y="172729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02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19"/>
          <p:cNvSpPr/>
          <p:nvPr/>
        </p:nvSpPr>
        <p:spPr>
          <a:xfrm>
            <a:off x="4721526" y="1373775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4771776" y="1424025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4771776" y="1424025"/>
            <a:ext cx="917700" cy="917700"/>
          </a:xfrm>
          <a:prstGeom prst="pie">
            <a:avLst>
              <a:gd name="adj1" fmla="val 7181818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4902576" y="1554825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"/>
          <p:cNvSpPr txBox="1"/>
          <p:nvPr/>
        </p:nvSpPr>
        <p:spPr>
          <a:xfrm>
            <a:off x="4655175" y="246507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Danse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5005524" y="172729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03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19"/>
          <p:cNvSpPr/>
          <p:nvPr/>
        </p:nvSpPr>
        <p:spPr>
          <a:xfrm>
            <a:off x="6570484" y="1373775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6620734" y="1424025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6620734" y="1424025"/>
            <a:ext cx="917700" cy="917700"/>
          </a:xfrm>
          <a:prstGeom prst="pie">
            <a:avLst>
              <a:gd name="adj1" fmla="val 11912349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6751534" y="1554825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"/>
          <p:cNvSpPr txBox="1"/>
          <p:nvPr/>
        </p:nvSpPr>
        <p:spPr>
          <a:xfrm>
            <a:off x="6503375" y="246507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Tennis de table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6848467" y="172729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04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6" name="Google Shape;266;p19"/>
          <p:cNvGrpSpPr/>
          <p:nvPr/>
        </p:nvGrpSpPr>
        <p:grpSpPr>
          <a:xfrm>
            <a:off x="1093200" y="3314225"/>
            <a:ext cx="1018200" cy="1018200"/>
            <a:chOff x="1359550" y="3154500"/>
            <a:chExt cx="1018200" cy="1018200"/>
          </a:xfrm>
        </p:grpSpPr>
        <p:sp>
          <p:nvSpPr>
            <p:cNvPr id="267" name="Google Shape;267;p19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name="adj1" fmla="val 0"/>
                <a:gd name="adj2" fmla="val 16200000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9"/>
          <p:cNvSpPr txBox="1"/>
          <p:nvPr/>
        </p:nvSpPr>
        <p:spPr>
          <a:xfrm>
            <a:off x="1022825" y="440552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Basket Ball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19"/>
          <p:cNvSpPr txBox="1"/>
          <p:nvPr/>
        </p:nvSpPr>
        <p:spPr>
          <a:xfrm>
            <a:off x="1367867" y="366774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05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19"/>
          <p:cNvSpPr/>
          <p:nvPr/>
        </p:nvSpPr>
        <p:spPr>
          <a:xfrm>
            <a:off x="2941075" y="3314225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"/>
          <p:cNvSpPr/>
          <p:nvPr/>
        </p:nvSpPr>
        <p:spPr>
          <a:xfrm>
            <a:off x="2991325" y="3364475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2991325" y="3364475"/>
            <a:ext cx="917700" cy="917700"/>
          </a:xfrm>
          <a:prstGeom prst="pie">
            <a:avLst>
              <a:gd name="adj1" fmla="val 19410436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3122125" y="3495275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2872288" y="4405525"/>
            <a:ext cx="11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Cross country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19"/>
          <p:cNvSpPr txBox="1"/>
          <p:nvPr/>
        </p:nvSpPr>
        <p:spPr>
          <a:xfrm>
            <a:off x="3217379" y="3667745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06</a:t>
            </a: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833" y="2974375"/>
            <a:ext cx="2825165" cy="211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>
            <a:spLocks noGrp="1"/>
          </p:cNvSpPr>
          <p:nvPr>
            <p:ph type="subTitle" idx="4294967295"/>
          </p:nvPr>
        </p:nvSpPr>
        <p:spPr>
          <a:xfrm>
            <a:off x="1297500" y="472775"/>
            <a:ext cx="3511200" cy="3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85" name="Google Shape;285;p20"/>
          <p:cNvSpPr txBox="1">
            <a:spLocks noGrp="1"/>
          </p:cNvSpPr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Bilan chiffré</a:t>
            </a:r>
            <a:endParaRPr/>
          </a:p>
        </p:txBody>
      </p:sp>
      <p:sp>
        <p:nvSpPr>
          <p:cNvPr id="286" name="Google Shape;286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5609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87" name="Google Shape;287;p20"/>
          <p:cNvGrpSpPr/>
          <p:nvPr/>
        </p:nvGrpSpPr>
        <p:grpSpPr>
          <a:xfrm>
            <a:off x="1359550" y="3154500"/>
            <a:ext cx="1018200" cy="1018200"/>
            <a:chOff x="1359550" y="3154500"/>
            <a:chExt cx="1018200" cy="1018200"/>
          </a:xfrm>
        </p:grpSpPr>
        <p:sp>
          <p:nvSpPr>
            <p:cNvPr id="288" name="Google Shape;288;p20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name="adj1" fmla="val 0"/>
                <a:gd name="adj2" fmla="val 16200000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  <p:sp>
        <p:nvSpPr>
          <p:cNvPr id="292" name="Google Shape;292;p20"/>
          <p:cNvSpPr txBox="1"/>
          <p:nvPr/>
        </p:nvSpPr>
        <p:spPr>
          <a:xfrm>
            <a:off x="1634217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90 (+9)</a:t>
            </a:r>
            <a:endParaRPr sz="10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3207425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3257675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 txBox="1"/>
          <p:nvPr/>
        </p:nvSpPr>
        <p:spPr>
          <a:xfrm>
            <a:off x="2924800" y="3503250"/>
            <a:ext cx="14775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39%(+</a:t>
            </a:r>
            <a:r>
              <a:rPr lang="fr" sz="1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0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5058251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0"/>
          <p:cNvSpPr/>
          <p:nvPr/>
        </p:nvSpPr>
        <p:spPr>
          <a:xfrm>
            <a:off x="5108501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"/>
          <p:cNvSpPr/>
          <p:nvPr/>
        </p:nvSpPr>
        <p:spPr>
          <a:xfrm>
            <a:off x="5108501" y="3204750"/>
            <a:ext cx="917700" cy="917700"/>
          </a:xfrm>
          <a:prstGeom prst="pie">
            <a:avLst>
              <a:gd name="adj1" fmla="val 7181818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5239301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5239300" y="3508020"/>
            <a:ext cx="656101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56</a:t>
            </a: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%(-8)</a:t>
            </a:r>
            <a:endParaRPr sz="10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0"/>
          <p:cNvSpPr/>
          <p:nvPr/>
        </p:nvSpPr>
        <p:spPr>
          <a:xfrm>
            <a:off x="6907209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6957459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6957459" y="3204750"/>
            <a:ext cx="917700" cy="917700"/>
          </a:xfrm>
          <a:prstGeom prst="pie">
            <a:avLst>
              <a:gd name="adj1" fmla="val 11912349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7017458" y="3508020"/>
            <a:ext cx="857701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44</a:t>
            </a:r>
            <a:r>
              <a:rPr lang="fr" sz="1000" b="1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%(+12)</a:t>
            </a:r>
            <a:endParaRPr sz="10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20"/>
          <p:cNvSpPr txBox="1"/>
          <p:nvPr/>
        </p:nvSpPr>
        <p:spPr>
          <a:xfrm>
            <a:off x="1028800" y="4245800"/>
            <a:ext cx="16797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nombre de licenciés.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20"/>
          <p:cNvSpPr txBox="1"/>
          <p:nvPr/>
        </p:nvSpPr>
        <p:spPr>
          <a:xfrm>
            <a:off x="2950929" y="4245800"/>
            <a:ext cx="1531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des  élèves du collège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p20"/>
          <p:cNvSpPr txBox="1"/>
          <p:nvPr/>
        </p:nvSpPr>
        <p:spPr>
          <a:xfrm>
            <a:off x="4828600" y="4245800"/>
            <a:ext cx="1477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sont des garçons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20"/>
          <p:cNvSpPr txBox="1"/>
          <p:nvPr/>
        </p:nvSpPr>
        <p:spPr>
          <a:xfrm>
            <a:off x="6652575" y="4245800"/>
            <a:ext cx="16797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sont des filles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379" y="0"/>
            <a:ext cx="2088624" cy="117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88" y="1551892"/>
            <a:ext cx="1630041" cy="12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1" y="1588290"/>
            <a:ext cx="1779634" cy="118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>
            <a:spLocks noGrp="1"/>
          </p:cNvSpPr>
          <p:nvPr>
            <p:ph type="subTitle" idx="4294967295"/>
          </p:nvPr>
        </p:nvSpPr>
        <p:spPr>
          <a:xfrm>
            <a:off x="1297500" y="472775"/>
            <a:ext cx="3511200" cy="3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85" name="Google Shape;285;p20"/>
          <p:cNvSpPr txBox="1">
            <a:spLocks noGrp="1"/>
          </p:cNvSpPr>
          <p:nvPr>
            <p:ph type="title"/>
          </p:nvPr>
        </p:nvSpPr>
        <p:spPr>
          <a:xfrm>
            <a:off x="1251451" y="243389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dirty="0"/>
              <a:t>Bilan </a:t>
            </a:r>
            <a:r>
              <a:rPr lang="fr" dirty="0" smtClean="0"/>
              <a:t>chiffré UNSS</a:t>
            </a:r>
            <a:endParaRPr dirty="0"/>
          </a:p>
        </p:txBody>
      </p:sp>
      <p:sp>
        <p:nvSpPr>
          <p:cNvPr id="286" name="Google Shape;286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5609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4828600" y="4245800"/>
            <a:ext cx="1477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1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659" y="0"/>
            <a:ext cx="1664343" cy="83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7780"/>
            <a:ext cx="9143999" cy="36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3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Calendrier 2023-2024</a:t>
            </a:r>
            <a:endParaRPr/>
          </a:p>
        </p:txBody>
      </p:sp>
      <p:cxnSp>
        <p:nvCxnSpPr>
          <p:cNvPr id="319" name="Google Shape;319;p21"/>
          <p:cNvCxnSpPr/>
          <p:nvPr/>
        </p:nvCxnSpPr>
        <p:spPr>
          <a:xfrm>
            <a:off x="1831303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Google Shape;320;p21"/>
          <p:cNvSpPr/>
          <p:nvPr/>
        </p:nvSpPr>
        <p:spPr>
          <a:xfrm flipH="1">
            <a:off x="1297723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1297350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22" name="Google Shape;322;p21"/>
          <p:cNvCxnSpPr/>
          <p:nvPr/>
        </p:nvCxnSpPr>
        <p:spPr>
          <a:xfrm>
            <a:off x="2924959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323;p21"/>
          <p:cNvSpPr/>
          <p:nvPr/>
        </p:nvSpPr>
        <p:spPr>
          <a:xfrm flipH="1">
            <a:off x="2391380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2391007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25" name="Google Shape;325;p21"/>
          <p:cNvCxnSpPr/>
          <p:nvPr/>
        </p:nvCxnSpPr>
        <p:spPr>
          <a:xfrm>
            <a:off x="4019165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21"/>
          <p:cNvSpPr/>
          <p:nvPr/>
        </p:nvSpPr>
        <p:spPr>
          <a:xfrm flipH="1">
            <a:off x="3485586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3485213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28" name="Google Shape;328;p21"/>
          <p:cNvCxnSpPr/>
          <p:nvPr/>
        </p:nvCxnSpPr>
        <p:spPr>
          <a:xfrm>
            <a:off x="5110729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9" name="Google Shape;329;p21"/>
          <p:cNvSpPr/>
          <p:nvPr/>
        </p:nvSpPr>
        <p:spPr>
          <a:xfrm flipH="1">
            <a:off x="4577149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30" name="Google Shape;330;p21"/>
          <p:cNvSpPr/>
          <p:nvPr/>
        </p:nvSpPr>
        <p:spPr>
          <a:xfrm>
            <a:off x="4576776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31" name="Google Shape;331;p21"/>
          <p:cNvCxnSpPr/>
          <p:nvPr/>
        </p:nvCxnSpPr>
        <p:spPr>
          <a:xfrm>
            <a:off x="6199027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1"/>
          <p:cNvSpPr/>
          <p:nvPr/>
        </p:nvSpPr>
        <p:spPr>
          <a:xfrm flipH="1">
            <a:off x="5665447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5665075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34" name="Google Shape;334;p21"/>
          <p:cNvCxnSpPr/>
          <p:nvPr/>
        </p:nvCxnSpPr>
        <p:spPr>
          <a:xfrm>
            <a:off x="7290948" y="1182708"/>
            <a:ext cx="639000" cy="660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5" name="Google Shape;335;p21"/>
          <p:cNvSpPr/>
          <p:nvPr/>
        </p:nvSpPr>
        <p:spPr>
          <a:xfrm flipH="1">
            <a:off x="6757368" y="172170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36" name="Google Shape;336;p21"/>
          <p:cNvSpPr/>
          <p:nvPr/>
        </p:nvSpPr>
        <p:spPr>
          <a:xfrm>
            <a:off x="6756995" y="1863288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37" name="Google Shape;337;p21"/>
          <p:cNvSpPr txBox="1"/>
          <p:nvPr/>
        </p:nvSpPr>
        <p:spPr>
          <a:xfrm>
            <a:off x="1227761" y="2413024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21"/>
          <p:cNvSpPr txBox="1"/>
          <p:nvPr/>
        </p:nvSpPr>
        <p:spPr>
          <a:xfrm>
            <a:off x="2372075" y="2413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21"/>
          <p:cNvSpPr txBox="1"/>
          <p:nvPr/>
        </p:nvSpPr>
        <p:spPr>
          <a:xfrm>
            <a:off x="3508575" y="2413025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21"/>
          <p:cNvSpPr txBox="1"/>
          <p:nvPr/>
        </p:nvSpPr>
        <p:spPr>
          <a:xfrm>
            <a:off x="1227761" y="2034564"/>
            <a:ext cx="11667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JNSS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-Voyage aux JOP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21"/>
          <p:cNvSpPr txBox="1"/>
          <p:nvPr/>
        </p:nvSpPr>
        <p:spPr>
          <a:xfrm>
            <a:off x="2372075" y="2102350"/>
            <a:ext cx="11364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-Rencontre foot 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district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-Octobre rose: marche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21"/>
          <p:cNvSpPr txBox="1"/>
          <p:nvPr/>
        </p:nvSpPr>
        <p:spPr>
          <a:xfrm>
            <a:off x="3591365" y="211734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fr" sz="1000" baseline="30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ème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rencontre football féminin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-Cross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SLFM</a:t>
            </a:r>
          </a:p>
        </p:txBody>
      </p:sp>
      <p:sp>
        <p:nvSpPr>
          <p:cNvPr id="343" name="Google Shape;343;p21"/>
          <p:cNvSpPr txBox="1"/>
          <p:nvPr/>
        </p:nvSpPr>
        <p:spPr>
          <a:xfrm>
            <a:off x="4670586" y="2145690"/>
            <a:ext cx="11364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-Cross </a:t>
            </a:r>
            <a:r>
              <a:rPr lang="fr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 </a:t>
            </a:r>
            <a:r>
              <a:rPr lang="fr" sz="100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établissements</a:t>
            </a:r>
            <a:endParaRPr lang="fr" sz="1000" dirty="0" smtClea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-Rencontre tennis de table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-Installation bureau élèves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5780697" y="1947883"/>
            <a:ext cx="11364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Partage ton foot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6917097" y="2234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Tennis de table inter districts PMF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-Tournoi de Padel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1082099" y="1006925"/>
            <a:ext cx="7209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Septembre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21"/>
          <p:cNvSpPr txBox="1"/>
          <p:nvPr/>
        </p:nvSpPr>
        <p:spPr>
          <a:xfrm>
            <a:off x="2162573" y="1006925"/>
            <a:ext cx="7209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Octobre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3243052" y="1006925"/>
            <a:ext cx="777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Novembre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313425" y="1006925"/>
            <a:ext cx="777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Décembre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5654628" y="1006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Janvier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21"/>
          <p:cNvSpPr txBox="1"/>
          <p:nvPr/>
        </p:nvSpPr>
        <p:spPr>
          <a:xfrm>
            <a:off x="6732437" y="1006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Février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2" name="Google Shape;352;p21"/>
          <p:cNvCxnSpPr/>
          <p:nvPr/>
        </p:nvCxnSpPr>
        <p:spPr>
          <a:xfrm>
            <a:off x="1900903" y="3169583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3" name="Google Shape;353;p21"/>
          <p:cNvSpPr/>
          <p:nvPr/>
        </p:nvSpPr>
        <p:spPr>
          <a:xfrm flipH="1">
            <a:off x="1367323" y="370858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1366950" y="385016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55" name="Google Shape;355;p21"/>
          <p:cNvCxnSpPr/>
          <p:nvPr/>
        </p:nvCxnSpPr>
        <p:spPr>
          <a:xfrm>
            <a:off x="2994559" y="3169583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21"/>
          <p:cNvSpPr/>
          <p:nvPr/>
        </p:nvSpPr>
        <p:spPr>
          <a:xfrm flipH="1">
            <a:off x="2460980" y="370858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57" name="Google Shape;357;p21"/>
          <p:cNvSpPr/>
          <p:nvPr/>
        </p:nvSpPr>
        <p:spPr>
          <a:xfrm>
            <a:off x="2460607" y="385016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58" name="Google Shape;358;p21"/>
          <p:cNvCxnSpPr/>
          <p:nvPr/>
        </p:nvCxnSpPr>
        <p:spPr>
          <a:xfrm>
            <a:off x="4088765" y="3169583"/>
            <a:ext cx="639000" cy="66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21"/>
          <p:cNvSpPr/>
          <p:nvPr/>
        </p:nvSpPr>
        <p:spPr>
          <a:xfrm flipH="1">
            <a:off x="3555186" y="370858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3554813" y="385016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361" name="Google Shape;361;p21"/>
          <p:cNvCxnSpPr/>
          <p:nvPr/>
        </p:nvCxnSpPr>
        <p:spPr>
          <a:xfrm>
            <a:off x="5180329" y="3169583"/>
            <a:ext cx="639000" cy="660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21"/>
          <p:cNvSpPr/>
          <p:nvPr/>
        </p:nvSpPr>
        <p:spPr>
          <a:xfrm flipH="1">
            <a:off x="4646749" y="370858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63" name="Google Shape;363;p21"/>
          <p:cNvSpPr/>
          <p:nvPr/>
        </p:nvSpPr>
        <p:spPr>
          <a:xfrm>
            <a:off x="4646376" y="3850163"/>
            <a:ext cx="1185000" cy="128100"/>
          </a:xfrm>
          <a:prstGeom prst="parallelogram">
            <a:avLst>
              <a:gd name="adj" fmla="val 9695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364" name="Google Shape;364;p21"/>
          <p:cNvSpPr txBox="1"/>
          <p:nvPr/>
        </p:nvSpPr>
        <p:spPr>
          <a:xfrm>
            <a:off x="2441671" y="40232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-SOP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21"/>
          <p:cNvSpPr txBox="1"/>
          <p:nvPr/>
        </p:nvSpPr>
        <p:spPr>
          <a:xfrm>
            <a:off x="3578175" y="3564250"/>
            <a:ext cx="1136400" cy="1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-Partage ta danse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4711925" y="3564250"/>
            <a:ext cx="11364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21"/>
          <p:cNvSpPr txBox="1"/>
          <p:nvPr/>
        </p:nvSpPr>
        <p:spPr>
          <a:xfrm>
            <a:off x="1334353" y="2993800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21"/>
          <p:cNvSpPr txBox="1"/>
          <p:nvPr/>
        </p:nvSpPr>
        <p:spPr>
          <a:xfrm>
            <a:off x="2414882" y="2993800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Avril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21"/>
          <p:cNvSpPr txBox="1"/>
          <p:nvPr/>
        </p:nvSpPr>
        <p:spPr>
          <a:xfrm>
            <a:off x="3551421" y="2993800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Mai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21"/>
          <p:cNvSpPr txBox="1"/>
          <p:nvPr/>
        </p:nvSpPr>
        <p:spPr>
          <a:xfrm>
            <a:off x="4621818" y="2993800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Juin.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54" y="2993800"/>
            <a:ext cx="1434546" cy="202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Bilan positif</a:t>
            </a:r>
            <a:endParaRPr/>
          </a:p>
        </p:txBody>
      </p:sp>
      <p:sp>
        <p:nvSpPr>
          <p:cNvPr id="377" name="Google Shape;377;p22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378" name="Google Shape;378;p22"/>
          <p:cNvSpPr txBox="1">
            <a:spLocks noGrp="1"/>
          </p:cNvSpPr>
          <p:nvPr>
            <p:ph type="body" idx="1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rgbClr val="FFFFFF"/>
                </a:solidFill>
              </a:rPr>
              <a:t>Une pratique d’une grande partie de notre population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9" name="Google Shape;379;p22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380" name="Google Shape;380;p22"/>
          <p:cNvSpPr txBox="1">
            <a:spLocks noGrp="1"/>
          </p:cNvSpPr>
          <p:nvPr>
            <p:ph type="body" idx="1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Une pratique féminine en augmentation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1" name="Google Shape;381;p22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82" name="Google Shape;382;p22"/>
          <p:cNvSpPr txBox="1">
            <a:spLocks noGrp="1"/>
          </p:cNvSpPr>
          <p:nvPr>
            <p:ph type="body" idx="1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Une grande variété de disciplines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84" name="Google Shape;384;p22"/>
          <p:cNvSpPr txBox="1"/>
          <p:nvPr/>
        </p:nvSpPr>
        <p:spPr>
          <a:xfrm>
            <a:off x="1297500" y="42007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    </a:t>
            </a: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La rep</a:t>
            </a: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rise d</a:t>
            </a: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 voyages</a:t>
            </a:r>
            <a:endParaRPr sz="2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15" y="1855113"/>
            <a:ext cx="1503553" cy="267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Objectif pour cette année</a:t>
            </a:r>
            <a:endParaRPr/>
          </a:p>
        </p:txBody>
      </p:sp>
      <p:sp>
        <p:nvSpPr>
          <p:cNvPr id="390" name="Google Shape;390;p23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391" name="Google Shape;391;p23"/>
          <p:cNvSpPr txBox="1">
            <a:spLocks noGrp="1"/>
          </p:cNvSpPr>
          <p:nvPr>
            <p:ph type="body" idx="1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dirty="0">
                <a:solidFill>
                  <a:srgbClr val="FFFFFF"/>
                </a:solidFill>
              </a:rPr>
              <a:t>Se maintenir à </a:t>
            </a:r>
            <a:r>
              <a:rPr lang="fr" dirty="0" smtClean="0">
                <a:solidFill>
                  <a:srgbClr val="FFFFFF"/>
                </a:solidFill>
              </a:rPr>
              <a:t>39% </a:t>
            </a:r>
            <a:r>
              <a:rPr lang="fr" dirty="0">
                <a:solidFill>
                  <a:srgbClr val="FFFFFF"/>
                </a:solidFill>
              </a:rPr>
              <a:t>de pratiquants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92" name="Google Shape;392;p23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393" name="Google Shape;393;p23"/>
          <p:cNvSpPr txBox="1">
            <a:spLocks noGrp="1"/>
          </p:cNvSpPr>
          <p:nvPr>
            <p:ph type="body" idx="1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Essayer d’augmenter la pratique féminine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4" name="Google Shape;394;p23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95" name="Google Shape;395;p23"/>
          <p:cNvSpPr txBox="1">
            <a:spLocks noGrp="1"/>
          </p:cNvSpPr>
          <p:nvPr>
            <p:ph type="body" idx="1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Développer  le pôle JRI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96" name="Google Shape;3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72327">
            <a:off x="4339680" y="3541672"/>
            <a:ext cx="1124999" cy="11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98" y="2062821"/>
            <a:ext cx="1323267" cy="28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96" y="385640"/>
            <a:ext cx="1810672" cy="135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303</Words>
  <Application>Microsoft Office PowerPoint</Application>
  <PresentationFormat>Affichage à l'écran (16:9)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Roboto</vt:lpstr>
      <vt:lpstr>Montserrat</vt:lpstr>
      <vt:lpstr>Comic Sans MS</vt:lpstr>
      <vt:lpstr>Average</vt:lpstr>
      <vt:lpstr>Lato</vt:lpstr>
      <vt:lpstr>Focus</vt:lpstr>
      <vt:lpstr>Assemblée Générale de l’association sportive </vt:lpstr>
      <vt:lpstr>Ordre du jour</vt:lpstr>
      <vt:lpstr>Nos objectifs</vt:lpstr>
      <vt:lpstr>APSA</vt:lpstr>
      <vt:lpstr>Bilan chiffré</vt:lpstr>
      <vt:lpstr>Bilan chiffré UNSS</vt:lpstr>
      <vt:lpstr>Calendrier 2023-2024</vt:lpstr>
      <vt:lpstr>Bilan positif</vt:lpstr>
      <vt:lpstr>Objectif pour cette année</vt:lpstr>
      <vt:lpstr>Présentation PowerPoint</vt:lpstr>
      <vt:lpstr>Le nouveau Bureau</vt:lpstr>
      <vt:lpstr>Merci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de l’association sportive</dc:title>
  <dc:creator>jeremy maurel</dc:creator>
  <cp:lastModifiedBy>jeremy maurel</cp:lastModifiedBy>
  <cp:revision>11</cp:revision>
  <dcterms:modified xsi:type="dcterms:W3CDTF">2025-10-09T11:43:54Z</dcterms:modified>
</cp:coreProperties>
</file>